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319" r:id="rId2"/>
    <p:sldId id="320" r:id="rId3"/>
    <p:sldId id="258" r:id="rId4"/>
    <p:sldId id="259" r:id="rId5"/>
    <p:sldId id="260" r:id="rId6"/>
    <p:sldId id="261" r:id="rId7"/>
    <p:sldId id="262" r:id="rId8"/>
    <p:sldId id="263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67" r:id="rId17"/>
    <p:sldId id="295" r:id="rId18"/>
    <p:sldId id="264" r:id="rId19"/>
    <p:sldId id="265" r:id="rId20"/>
    <p:sldId id="266" r:id="rId21"/>
    <p:sldId id="326" r:id="rId22"/>
    <p:sldId id="327" r:id="rId23"/>
    <p:sldId id="328" r:id="rId24"/>
    <p:sldId id="329" r:id="rId25"/>
    <p:sldId id="330" r:id="rId26"/>
    <p:sldId id="296" r:id="rId27"/>
    <p:sldId id="297" r:id="rId28"/>
    <p:sldId id="298" r:id="rId29"/>
    <p:sldId id="299" r:id="rId30"/>
    <p:sldId id="300" r:id="rId31"/>
    <p:sldId id="323" r:id="rId32"/>
    <p:sldId id="301" r:id="rId33"/>
    <p:sldId id="324" r:id="rId34"/>
    <p:sldId id="32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</p:sldIdLst>
  <p:sldSz cx="18288000" cy="10287000"/>
  <p:notesSz cx="6858000" cy="9144000"/>
  <p:embeddedFontLst>
    <p:embeddedFont>
      <p:font typeface="Pretendard Bold" panose="02000803000000020004" pitchFamily="2" charset="-127"/>
      <p:bold r:id="rId51"/>
      <p:italic r:id="rId52"/>
    </p:embeddedFont>
    <p:embeddedFont>
      <p:font typeface="Pretendard ExtraBold" panose="02000903000000020004" pitchFamily="2" charset="-127"/>
      <p:bold r:id="rId53"/>
    </p:embeddedFont>
    <p:embeddedFont>
      <p:font typeface="Pretendard ExtraLight" panose="02000303000000020004" pitchFamily="2" charset="-127"/>
      <p:regular r:id="rId54"/>
    </p:embeddedFont>
    <p:embeddedFont>
      <p:font typeface="Pretendard Medium" panose="02000603000000020004" pitchFamily="2" charset="-127"/>
      <p:regular r:id="rId55"/>
      <p:bold r:id="rId56"/>
    </p:embeddedFont>
    <p:embeddedFont>
      <p:font typeface="Pretendard SemiBold" panose="02000703000000020004" pitchFamily="2" charset="-127"/>
      <p:regular r:id="rId57"/>
      <p:bold r:id="rId58"/>
    </p:embeddedFont>
    <p:embeddedFont>
      <p:font typeface="Pretendard Thin" panose="02000203000000020004" pitchFamily="2" charset="-127"/>
      <p:regular r:id="rId59"/>
    </p:embeddedFont>
    <p:embeddedFont>
      <p:font typeface="Freesentation 4 Regular" pitchFamily="2" charset="-127"/>
      <p:regular r:id="rId60"/>
    </p:embeddedFont>
    <p:embeddedFont>
      <p:font typeface="Freesentation 6 SemiBold" pitchFamily="2" charset="-127"/>
      <p:regular r:id="rId61"/>
      <p:bold r:id="rId62"/>
    </p:embeddedFont>
    <p:embeddedFont>
      <p:font typeface="Freesentation 7 Bold" pitchFamily="2" charset="-127"/>
      <p:bold r:id="rId63"/>
    </p:embeddedFont>
    <p:embeddedFont>
      <p:font typeface="Freesentation 8 ExtraBold" pitchFamily="2" charset="-127"/>
      <p:bold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755"/>
    <a:srgbClr val="366E55"/>
    <a:srgbClr val="356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 autoAdjust="0"/>
    <p:restoredTop sz="94507" autoAdjust="0"/>
  </p:normalViewPr>
  <p:slideViewPr>
    <p:cSldViewPr>
      <p:cViewPr varScale="1">
        <p:scale>
          <a:sx n="77" d="100"/>
          <a:sy n="77" d="100"/>
        </p:scale>
        <p:origin x="80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CCDF1-DB71-BE44-B664-4E01E5D87996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C0F2F-DFC0-5C40-A003-3BE3F5762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먼저 고객 요구사항에 대한 설명 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이에 대한 솔루션 아키텍처를 제안 드리겠습니다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이후 제안된 아키텍처를 바탕으로 구현된 서비스 시연 및 비용 산정 설명하는 순으로 진행하겠습니다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C80-9272-0E4D-B71E-10326D3241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20000"/>
                <a:lumOff val="80000"/>
              </a:schemeClr>
            </a:gs>
            <a:gs pos="64000">
              <a:schemeClr val="bg1"/>
            </a:gs>
            <a:gs pos="0">
              <a:schemeClr val="accent3">
                <a:lumMod val="20000"/>
                <a:lumOff val="80000"/>
              </a:schemeClr>
            </a:gs>
            <a:gs pos="38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5.png"/><Relationship Id="rId7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2D687-6B6D-3641-D9BE-E7D7FEFF63F0}"/>
              </a:ext>
            </a:extLst>
          </p:cNvPr>
          <p:cNvSpPr txBox="1"/>
          <p:nvPr/>
        </p:nvSpPr>
        <p:spPr>
          <a:xfrm>
            <a:off x="5489806" y="1901014"/>
            <a:ext cx="694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MEGAZONE Cloud MSP Solution Architect </a:t>
            </a:r>
            <a:r>
              <a:rPr lang="ko-KR" altLang="en-US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양성 과정</a:t>
            </a:r>
            <a:r>
              <a:rPr lang="en-US" altLang="ko-KR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altLang="en-US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lang="en-US" sz="2400" dirty="0">
              <a:solidFill>
                <a:srgbClr val="366E55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90BFF-6170-B62F-EB6F-4C249B9E3507}"/>
              </a:ext>
            </a:extLst>
          </p:cNvPr>
          <p:cNvSpPr txBox="1"/>
          <p:nvPr/>
        </p:nvSpPr>
        <p:spPr>
          <a:xfrm>
            <a:off x="4220673" y="3770003"/>
            <a:ext cx="9389569" cy="3323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My Data </a:t>
            </a:r>
            <a:r>
              <a:rPr lang="ko-KR" altLang="en-US" sz="6000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대출 비교</a:t>
            </a:r>
            <a:r>
              <a:rPr lang="en-US" altLang="ko-KR" sz="6000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altLang="en-US" sz="6000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서비스와</a:t>
            </a:r>
            <a:r>
              <a:rPr lang="ko-KR" altLang="en-US" sz="6000" dirty="0">
                <a:solidFill>
                  <a:srgbClr val="366E55"/>
                </a:solidFill>
                <a:effectLst/>
                <a:latin typeface="Freesentation 7 Bold" pitchFamily="2" charset="-127"/>
                <a:ea typeface="Freesentation 7 Bold" pitchFamily="2" charset="-127"/>
              </a:rPr>
              <a:t> </a:t>
            </a:r>
            <a:endParaRPr lang="en-US" altLang="ko-KR" sz="6000" dirty="0">
              <a:solidFill>
                <a:srgbClr val="366E55"/>
              </a:solidFill>
              <a:effectLst/>
              <a:latin typeface="Freesentation 7 Bold" pitchFamily="2" charset="-127"/>
              <a:ea typeface="Freesentation 7 Bold" pitchFamily="2" charset="-127"/>
            </a:endParaRPr>
          </a:p>
          <a:p>
            <a:pPr algn="ctr"/>
            <a:r>
              <a:rPr lang="en-US" sz="6000" dirty="0">
                <a:solidFill>
                  <a:srgbClr val="366E55"/>
                </a:solidFill>
                <a:effectLst/>
                <a:latin typeface="Freesentation 7 Bold" pitchFamily="2" charset="-127"/>
                <a:ea typeface="Freesentation 7 Bold" pitchFamily="2" charset="-127"/>
              </a:rPr>
              <a:t>SIEM </a:t>
            </a:r>
            <a:r>
              <a:rPr lang="ko-KR" altLang="en-US" sz="6000" dirty="0">
                <a:solidFill>
                  <a:srgbClr val="366E55"/>
                </a:solidFill>
                <a:effectLst/>
                <a:latin typeface="Freesentation 7 Bold" pitchFamily="2" charset="-127"/>
                <a:ea typeface="Freesentation 7 Bold" pitchFamily="2" charset="-127"/>
              </a:rPr>
              <a:t>시스템 </a:t>
            </a:r>
            <a:r>
              <a:rPr lang="ko-KR" altLang="en-US" sz="6000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통합</a:t>
            </a:r>
            <a:r>
              <a:rPr lang="ko-KR" altLang="en-US" sz="6000" dirty="0">
                <a:solidFill>
                  <a:srgbClr val="366E55"/>
                </a:solidFill>
                <a:effectLst/>
                <a:latin typeface="Freesentation 7 Bold" pitchFamily="2" charset="-127"/>
                <a:ea typeface="Freesentation 7 Bold" pitchFamily="2" charset="-127"/>
              </a:rPr>
              <a:t> 프로젝트</a:t>
            </a:r>
            <a:endParaRPr lang="en-US" sz="6000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 algn="ctr"/>
            <a:endParaRPr lang="en-US" sz="6000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08FE-EC66-BF91-FA4C-5A5F3276E6B7}"/>
              </a:ext>
            </a:extLst>
          </p:cNvPr>
          <p:cNvSpPr txBox="1"/>
          <p:nvPr/>
        </p:nvSpPr>
        <p:spPr>
          <a:xfrm>
            <a:off x="5988545" y="7790762"/>
            <a:ext cx="631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2</a:t>
            </a:r>
            <a:r>
              <a:rPr lang="ko-KR" altLang="en-US" sz="2400" b="1" dirty="0" err="1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회차</a:t>
            </a:r>
            <a:r>
              <a:rPr lang="ko-KR" altLang="en-US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  </a:t>
            </a:r>
            <a:r>
              <a:rPr lang="en-US" altLang="ko-KR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4</a:t>
            </a:r>
            <a:r>
              <a:rPr lang="ko-KR" altLang="en-US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팀  김주한</a:t>
            </a:r>
            <a:r>
              <a:rPr lang="en-US" altLang="ko-KR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lang="ko-KR" altLang="en-US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김민서</a:t>
            </a:r>
            <a:r>
              <a:rPr lang="en-US" altLang="ko-KR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lang="ko-KR" altLang="en-US" sz="2400" b="1" dirty="0" err="1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최민영</a:t>
            </a:r>
            <a:r>
              <a:rPr lang="en-US" altLang="ko-KR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lang="ko-KR" altLang="en-US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김수민</a:t>
            </a:r>
            <a:r>
              <a:rPr lang="en-US" altLang="ko-KR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lang="ko-KR" altLang="en-US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이호진</a:t>
            </a:r>
            <a:r>
              <a:rPr lang="en-US" altLang="ko-KR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lang="ko-KR" altLang="en-US" sz="2400" b="1" dirty="0" err="1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고태동</a:t>
            </a:r>
            <a:endParaRPr lang="en-US" sz="2400" b="1" dirty="0">
              <a:solidFill>
                <a:srgbClr val="366E55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C4B7B6-0512-68A5-E588-5762AC8BFC76}"/>
              </a:ext>
            </a:extLst>
          </p:cNvPr>
          <p:cNvCxnSpPr>
            <a:cxnSpLocks/>
          </p:cNvCxnSpPr>
          <p:nvPr/>
        </p:nvCxnSpPr>
        <p:spPr>
          <a:xfrm>
            <a:off x="3638319" y="2842398"/>
            <a:ext cx="11011362" cy="0"/>
          </a:xfrm>
          <a:prstGeom prst="line">
            <a:avLst/>
          </a:prstGeom>
          <a:ln>
            <a:solidFill>
              <a:srgbClr val="366E55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40E44A-A327-BBB1-F2BC-378DA508AA18}"/>
              </a:ext>
            </a:extLst>
          </p:cNvPr>
          <p:cNvCxnSpPr>
            <a:cxnSpLocks/>
          </p:cNvCxnSpPr>
          <p:nvPr/>
        </p:nvCxnSpPr>
        <p:spPr>
          <a:xfrm>
            <a:off x="3638319" y="7467935"/>
            <a:ext cx="11011362" cy="0"/>
          </a:xfrm>
          <a:prstGeom prst="line">
            <a:avLst/>
          </a:prstGeom>
          <a:ln>
            <a:solidFill>
              <a:srgbClr val="366E55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9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8BFA35E8-4537-B70D-26F3-B90A30F085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953000" y="1930400"/>
            <a:ext cx="7581900" cy="7442200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D08AEA6F-C5B5-2B4B-D24E-CF16F23F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906814"/>
            <a:ext cx="11684000" cy="3695700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3FD3980C-A869-B95B-7FB4-4E15AF70437F}"/>
              </a:ext>
            </a:extLst>
          </p:cNvPr>
          <p:cNvSpPr txBox="1"/>
          <p:nvPr/>
        </p:nvSpPr>
        <p:spPr>
          <a:xfrm>
            <a:off x="1993900" y="5626100"/>
            <a:ext cx="144780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1019"/>
              </a:lnSpc>
            </a:pP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AWS WAF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를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사용하여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Amazon CloudFront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배포로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전달되는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en-US" sz="2400" b="0" i="0" u="none" strike="noStrike" dirty="0">
                <a:solidFill>
                  <a:srgbClr val="FF0000"/>
                </a:solidFill>
                <a:latin typeface="Pretendard Medium"/>
              </a:rPr>
              <a:t>HTTP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및</a:t>
            </a:r>
            <a:r>
              <a:rPr lang="en-US" sz="2400" b="0" i="0" u="none" strike="noStrike" dirty="0">
                <a:solidFill>
                  <a:srgbClr val="FF0000"/>
                </a:solidFill>
                <a:latin typeface="Pretendard Medium"/>
              </a:rPr>
              <a:t> HTTPS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요청</a:t>
            </a:r>
            <a:r>
              <a:rPr lang="en-US" sz="2400" b="0" i="0" u="none" strike="noStrike" dirty="0">
                <a:solidFill>
                  <a:srgbClr val="FF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로그</a:t>
            </a:r>
          </a:p>
          <a:p>
            <a:pPr lvl="0" algn="ctr">
              <a:lnSpc>
                <a:spcPct val="161019"/>
              </a:lnSpc>
            </a:pP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헤더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,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쿼리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문자열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및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기타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요청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매개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변수의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값과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같은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지정된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조건에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따라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요청을</a:t>
            </a:r>
            <a:r>
              <a:rPr lang="en-US" sz="2400" b="0" i="0" u="none" strike="noStrike" dirty="0">
                <a:solidFill>
                  <a:srgbClr val="FF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차단하거나</a:t>
            </a:r>
            <a:r>
              <a:rPr lang="en-US" sz="2400" b="0" i="0" u="none" strike="noStrike" dirty="0">
                <a:solidFill>
                  <a:srgbClr val="FF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허용하는</a:t>
            </a:r>
            <a:r>
              <a:rPr lang="en-US" sz="2400" b="0" i="0" u="none" strike="noStrike" dirty="0">
                <a:solidFill>
                  <a:srgbClr val="FF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규칙에</a:t>
            </a:r>
            <a:r>
              <a:rPr lang="en-US" sz="2400" b="0" i="0" u="none" strike="noStrike" dirty="0">
                <a:solidFill>
                  <a:srgbClr val="FF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대한</a:t>
            </a:r>
            <a:r>
              <a:rPr lang="en-US" sz="2400" b="0" i="0" u="none" strike="noStrike" dirty="0">
                <a:solidFill>
                  <a:srgbClr val="FF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로그</a:t>
            </a:r>
          </a:p>
          <a:p>
            <a:pPr lvl="0" algn="ctr">
              <a:lnSpc>
                <a:spcPct val="161019"/>
              </a:lnSpc>
            </a:pP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SQL Injection,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사이트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간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 err="1">
                <a:solidFill>
                  <a:srgbClr val="356E55"/>
                </a:solidFill>
                <a:ea typeface="Pretendard Medium"/>
              </a:rPr>
              <a:t>스크립팅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(XSS)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및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요청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위조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(CSRF)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와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같은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356E55"/>
                </a:solidFill>
                <a:ea typeface="Pretendard Medium"/>
              </a:rPr>
              <a:t>가장</a:t>
            </a:r>
            <a:r>
              <a:rPr lang="en-US" sz="24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일반적인</a:t>
            </a:r>
            <a:r>
              <a:rPr lang="en-US" sz="2400" b="0" i="0" u="none" strike="noStrike" dirty="0">
                <a:solidFill>
                  <a:srgbClr val="FF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웹</a:t>
            </a:r>
            <a:r>
              <a:rPr lang="en-US" sz="2400" b="0" i="0" u="none" strike="noStrike" dirty="0">
                <a:solidFill>
                  <a:srgbClr val="FF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취약</a:t>
            </a:r>
            <a:r>
              <a:rPr lang="en-US" sz="2400" b="0" i="0" u="none" strike="noStrike" dirty="0">
                <a:solidFill>
                  <a:srgbClr val="FF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FF0000"/>
                </a:solidFill>
                <a:ea typeface="Pretendard Medium"/>
              </a:rPr>
              <a:t>로그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ED80DB6B-BD1F-73A7-DA64-A718F37E0BF8}"/>
              </a:ext>
            </a:extLst>
          </p:cNvPr>
          <p:cNvSpPr txBox="1"/>
          <p:nvPr/>
        </p:nvSpPr>
        <p:spPr>
          <a:xfrm>
            <a:off x="2355850" y="8953500"/>
            <a:ext cx="13754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로그들을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수합하여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경보를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생성한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,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모니터링을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통해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경보가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발생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,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알람을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발생시키면</a:t>
            </a:r>
          </a:p>
          <a:p>
            <a:pPr lvl="0" algn="ctr">
              <a:lnSpc>
                <a:spcPct val="200000"/>
              </a:lnSpc>
            </a:pP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국제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서비스인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My-Data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대출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조건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비교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서비스의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FF0000"/>
                </a:solidFill>
                <a:ea typeface="Pretendard Bold"/>
              </a:rPr>
              <a:t>보안성이</a:t>
            </a:r>
            <a:r>
              <a:rPr lang="en-US" sz="3000" b="0" i="0" u="none" strike="noStrike" dirty="0">
                <a:solidFill>
                  <a:srgbClr val="FF0000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FF0000"/>
                </a:solidFill>
                <a:ea typeface="Pretendard Bold"/>
              </a:rPr>
              <a:t>증가</a:t>
            </a:r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59D78308-A441-D066-D888-072236A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56650" y="7659007"/>
            <a:ext cx="952500" cy="736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72C7EC0-9357-CF7C-71E2-837D3DE29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B1BB9C-EEF7-BCE1-328E-4CFB3F526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886070E-83B2-E987-5DDC-9A14F3A68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1EED8E4-4A11-4C0E-F93D-F8E71098651C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-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WAF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0729FA61-5785-7234-93F4-1964F19E3544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27900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FBD4A75-478A-BA6A-B247-B54B4988609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34FD2C0A-4718-32EA-80C0-B552D24C7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930400"/>
            <a:ext cx="7581900" cy="74422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C29F1AE-C1F6-0758-4091-DFA48C1B7F97}"/>
              </a:ext>
            </a:extLst>
          </p:cNvPr>
          <p:cNvGrpSpPr/>
          <p:nvPr/>
        </p:nvGrpSpPr>
        <p:grpSpPr>
          <a:xfrm>
            <a:off x="0" y="2147483647"/>
            <a:ext cx="2147483647" cy="190500000"/>
            <a:chOff x="0" y="2147483647"/>
            <a:chExt cx="2147483647" cy="19050000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6286046-9337-9E5F-98BD-EE6D97D4CBA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F5D34106-098D-D3DA-6FAE-41EA8BE5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2740809"/>
            <a:ext cx="11226800" cy="30988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4AA4A38C-F645-4DD7-8C1D-5D2144269FA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ADF73D84-69FF-D1D1-D4E9-89DF4D375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244" y="6786039"/>
            <a:ext cx="7184571" cy="314112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D1D2DCB3-FB1C-A77C-6DEA-8C650B88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873677FA-6DE1-0296-6495-82C2CA49B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A3695F2E-A542-49E7-EFE0-C82DA4940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8560D2C4-0591-A7CE-AB6B-ACEEAA3CB5B8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-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WAF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A8D4E389-6476-C0CF-37DE-CE9FAFF0F69F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BA0E0-AA3E-3D63-A944-D9C6369CEA1F}"/>
              </a:ext>
            </a:extLst>
          </p:cNvPr>
          <p:cNvSpPr txBox="1"/>
          <p:nvPr/>
        </p:nvSpPr>
        <p:spPr>
          <a:xfrm>
            <a:off x="1422400" y="2031424"/>
            <a:ext cx="6093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1.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Count-Repeat Access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Rule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생성</a:t>
            </a:r>
            <a:endParaRPr lang="en-US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7F009-CCFC-DFB3-00DD-57E25FE93C78}"/>
              </a:ext>
            </a:extLst>
          </p:cNvPr>
          <p:cNvSpPr txBox="1"/>
          <p:nvPr/>
        </p:nvSpPr>
        <p:spPr>
          <a:xfrm>
            <a:off x="1411514" y="6065243"/>
            <a:ext cx="16020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2.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Count-Repeat Access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Rule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의 조건을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/signup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경로에서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POST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요청이 동시에 만족 시 발생하도록 설정</a:t>
            </a:r>
            <a:endParaRPr lang="en-US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22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">
            <a:extLst>
              <a:ext uri="{FF2B5EF4-FFF2-40B4-BE49-F238E27FC236}">
                <a16:creationId xmlns:a16="http://schemas.microsoft.com/office/drawing/2014/main" id="{7DA8A419-21D0-A1DC-872B-68270733A34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32" name="Picture 3">
            <a:extLst>
              <a:ext uri="{FF2B5EF4-FFF2-40B4-BE49-F238E27FC236}">
                <a16:creationId xmlns:a16="http://schemas.microsoft.com/office/drawing/2014/main" id="{AEA5E0BC-CDA8-177A-6367-3AC62860A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930400"/>
            <a:ext cx="7581900" cy="7442200"/>
          </a:xfrm>
          <a:prstGeom prst="rect">
            <a:avLst/>
          </a:prstGeom>
        </p:spPr>
      </p:pic>
      <p:grpSp>
        <p:nvGrpSpPr>
          <p:cNvPr id="33" name="Group 4">
            <a:extLst>
              <a:ext uri="{FF2B5EF4-FFF2-40B4-BE49-F238E27FC236}">
                <a16:creationId xmlns:a16="http://schemas.microsoft.com/office/drawing/2014/main" id="{D8358659-1EA0-7362-7901-4AB1F988AE87}"/>
              </a:ext>
            </a:extLst>
          </p:cNvPr>
          <p:cNvGrpSpPr/>
          <p:nvPr/>
        </p:nvGrpSpPr>
        <p:grpSpPr>
          <a:xfrm>
            <a:off x="0" y="2147483647"/>
            <a:ext cx="2147483647" cy="190500000"/>
            <a:chOff x="0" y="2147483647"/>
            <a:chExt cx="2147483647" cy="190500000"/>
          </a:xfrm>
        </p:grpSpPr>
      </p:grpSp>
      <p:grpSp>
        <p:nvGrpSpPr>
          <p:cNvPr id="37" name="Group 8">
            <a:extLst>
              <a:ext uri="{FF2B5EF4-FFF2-40B4-BE49-F238E27FC236}">
                <a16:creationId xmlns:a16="http://schemas.microsoft.com/office/drawing/2014/main" id="{FD482A95-4AAE-7888-BA0C-FADC90517A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38" name="Picture 9">
            <a:extLst>
              <a:ext uri="{FF2B5EF4-FFF2-40B4-BE49-F238E27FC236}">
                <a16:creationId xmlns:a16="http://schemas.microsoft.com/office/drawing/2014/main" id="{3FA1AC65-EEC4-3C3F-E12B-C2150CA0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996006"/>
            <a:ext cx="5029200" cy="4025430"/>
          </a:xfrm>
          <a:prstGeom prst="rect">
            <a:avLst/>
          </a:prstGeom>
        </p:spPr>
      </p:pic>
      <p:grpSp>
        <p:nvGrpSpPr>
          <p:cNvPr id="39" name="Group 10">
            <a:extLst>
              <a:ext uri="{FF2B5EF4-FFF2-40B4-BE49-F238E27FC236}">
                <a16:creationId xmlns:a16="http://schemas.microsoft.com/office/drawing/2014/main" id="{A6ABDF6C-FDBC-99B3-0012-15E8C297A2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40" name="Picture 11">
            <a:extLst>
              <a:ext uri="{FF2B5EF4-FFF2-40B4-BE49-F238E27FC236}">
                <a16:creationId xmlns:a16="http://schemas.microsoft.com/office/drawing/2014/main" id="{4F424A3B-C089-5074-BD8C-7CA52DB8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8084147"/>
            <a:ext cx="16433800" cy="1689100"/>
          </a:xfrm>
          <a:prstGeom prst="rect">
            <a:avLst/>
          </a:prstGeom>
        </p:spPr>
      </p:pic>
      <p:grpSp>
        <p:nvGrpSpPr>
          <p:cNvPr id="43" name="Group 14">
            <a:extLst>
              <a:ext uri="{FF2B5EF4-FFF2-40B4-BE49-F238E27FC236}">
                <a16:creationId xmlns:a16="http://schemas.microsoft.com/office/drawing/2014/main" id="{64D0569C-D6A1-1EB9-A4E6-1338C68C650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3CED80DA-F30D-0685-4B51-F811705D4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67340F-CED7-66A7-2CCE-63C863252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5363D6D1-3F18-E110-0CA7-C7571DB49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4CC3D097-581C-0651-3A0F-3D9DB184EC8E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-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WAF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08225D6-B435-9962-2FC8-97A4832C2CDF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4C4E5-D7AD-7159-6F16-37D9D5065063}"/>
              </a:ext>
            </a:extLst>
          </p:cNvPr>
          <p:cNvSpPr txBox="1"/>
          <p:nvPr/>
        </p:nvSpPr>
        <p:spPr>
          <a:xfrm>
            <a:off x="1385770" y="2017531"/>
            <a:ext cx="11305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3.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Count-Repeat Access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Rule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을 바탕으로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Allow Requests 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지표 생성</a:t>
            </a:r>
            <a:endParaRPr lang="en-US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2074B1-18C3-D56C-9763-092EA7C07BD5}"/>
              </a:ext>
            </a:extLst>
          </p:cNvPr>
          <p:cNvSpPr txBox="1"/>
          <p:nvPr/>
        </p:nvSpPr>
        <p:spPr>
          <a:xfrm>
            <a:off x="1393027" y="7264400"/>
            <a:ext cx="14568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4.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Allowed Requests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가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30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초 내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10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번이 넘어갔을 때 경보 발생하도록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Many-Access 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경보 생성</a:t>
            </a:r>
            <a:endParaRPr lang="en-US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7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D116C5-95BA-F864-E0A9-2C07C1E492C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E5459DE-DD5C-CBD6-4A27-C3DF5E6D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930400"/>
            <a:ext cx="7581900" cy="74422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8EEEEE0-8A92-B5F8-82F8-B2775707FA6D}"/>
              </a:ext>
            </a:extLst>
          </p:cNvPr>
          <p:cNvGrpSpPr/>
          <p:nvPr/>
        </p:nvGrpSpPr>
        <p:grpSpPr>
          <a:xfrm>
            <a:off x="0" y="2147483647"/>
            <a:ext cx="2147483647" cy="190500000"/>
            <a:chOff x="0" y="2147483647"/>
            <a:chExt cx="2147483647" cy="19050000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2ABD4F1-62B3-B35C-7C65-AE8D7141B2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FF14656E-6CB2-959E-B8D6-3F0DC8A1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019300"/>
            <a:ext cx="11201400" cy="36195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4CD358E0-DB18-65B7-39EA-DCB9105846F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3CC9BA2E-66A6-48A9-02B1-B2397D8B8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6210300"/>
            <a:ext cx="11226800" cy="37211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E960D74-4618-96D9-0A4A-8D4DFC404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F73CB960-AC84-DBF3-7F18-1087D46E8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5EAD35A5-0F4F-D407-67FD-30BFE7F01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24" name="TextBox 7">
            <a:extLst>
              <a:ext uri="{FF2B5EF4-FFF2-40B4-BE49-F238E27FC236}">
                <a16:creationId xmlns:a16="http://schemas.microsoft.com/office/drawing/2014/main" id="{D4728C92-F4CE-0624-EC92-37F42A04B19D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-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WAF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5758CAB9-C229-A0EA-E1E7-92B162E305EE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A32F8-2BF6-078B-15BD-1FDD382E7A13}"/>
              </a:ext>
            </a:extLst>
          </p:cNvPr>
          <p:cNvSpPr txBox="1"/>
          <p:nvPr/>
        </p:nvSpPr>
        <p:spPr>
          <a:xfrm>
            <a:off x="12676909" y="3333729"/>
            <a:ext cx="56701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5.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Allowed Requests 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지표가 </a:t>
            </a:r>
            <a:endParaRPr lang="en-US" altLang="ko-KR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경보 발생 조건인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30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초 내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10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번이 발생</a:t>
            </a:r>
            <a:endParaRPr lang="en-US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BBCB2-A438-DCBE-C1EF-6F9477CDD4BD}"/>
              </a:ext>
            </a:extLst>
          </p:cNvPr>
          <p:cNvSpPr txBox="1"/>
          <p:nvPr/>
        </p:nvSpPr>
        <p:spPr>
          <a:xfrm>
            <a:off x="12676909" y="7505700"/>
            <a:ext cx="50770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6.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경보 발생 후 알림 전달이 되도록</a:t>
            </a:r>
            <a:endParaRPr lang="en-US" altLang="ko-KR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r>
              <a:rPr 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Amazon SNS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활용한 구독 설정</a:t>
            </a:r>
            <a:endParaRPr lang="en-US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78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>
            <a:extLst>
              <a:ext uri="{FF2B5EF4-FFF2-40B4-BE49-F238E27FC236}">
                <a16:creationId xmlns:a16="http://schemas.microsoft.com/office/drawing/2014/main" id="{1C05AE9A-5CC2-0A6F-1A8E-4062DBAFA33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7" name="Picture 3">
            <a:extLst>
              <a:ext uri="{FF2B5EF4-FFF2-40B4-BE49-F238E27FC236}">
                <a16:creationId xmlns:a16="http://schemas.microsoft.com/office/drawing/2014/main" id="{C39E1DF9-6406-B7EA-835C-79848DECE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930400"/>
            <a:ext cx="7581900" cy="7442200"/>
          </a:xfrm>
          <a:prstGeom prst="rect">
            <a:avLst/>
          </a:prstGeom>
        </p:spPr>
      </p:pic>
      <p:grpSp>
        <p:nvGrpSpPr>
          <p:cNvPr id="18" name="Group 4">
            <a:extLst>
              <a:ext uri="{FF2B5EF4-FFF2-40B4-BE49-F238E27FC236}">
                <a16:creationId xmlns:a16="http://schemas.microsoft.com/office/drawing/2014/main" id="{BC47C22F-F119-8BD1-FABC-3F763BD5B293}"/>
              </a:ext>
            </a:extLst>
          </p:cNvPr>
          <p:cNvGrpSpPr/>
          <p:nvPr/>
        </p:nvGrpSpPr>
        <p:grpSpPr>
          <a:xfrm>
            <a:off x="0" y="2147483647"/>
            <a:ext cx="2147483647" cy="190500000"/>
            <a:chOff x="0" y="2147483647"/>
            <a:chExt cx="2147483647" cy="190500000"/>
          </a:xfrm>
        </p:grpSpPr>
      </p:grpSp>
      <p:grpSp>
        <p:nvGrpSpPr>
          <p:cNvPr id="22" name="Group 8">
            <a:extLst>
              <a:ext uri="{FF2B5EF4-FFF2-40B4-BE49-F238E27FC236}">
                <a16:creationId xmlns:a16="http://schemas.microsoft.com/office/drawing/2014/main" id="{E8423909-8D92-0D90-0DA8-33E77586EA0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3" name="Picture 9">
            <a:extLst>
              <a:ext uri="{FF2B5EF4-FFF2-40B4-BE49-F238E27FC236}">
                <a16:creationId xmlns:a16="http://schemas.microsoft.com/office/drawing/2014/main" id="{2CB057FE-BDFD-7ADC-60C2-F93CDFD1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14499"/>
            <a:ext cx="8521700" cy="4381500"/>
          </a:xfrm>
          <a:prstGeom prst="rect">
            <a:avLst/>
          </a:prstGeom>
        </p:spPr>
      </p:pic>
      <p:grpSp>
        <p:nvGrpSpPr>
          <p:cNvPr id="24" name="Group 10">
            <a:extLst>
              <a:ext uri="{FF2B5EF4-FFF2-40B4-BE49-F238E27FC236}">
                <a16:creationId xmlns:a16="http://schemas.microsoft.com/office/drawing/2014/main" id="{470F0CF8-3259-1568-C031-AD060BF5874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5" name="Picture 11">
            <a:extLst>
              <a:ext uri="{FF2B5EF4-FFF2-40B4-BE49-F238E27FC236}">
                <a16:creationId xmlns:a16="http://schemas.microsoft.com/office/drawing/2014/main" id="{1B7C5DE9-B79F-3380-AB5B-6061C7D5E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336145"/>
            <a:ext cx="11379200" cy="37592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E72FF27-B0D1-EF02-B08E-F69C4C432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74B784-C73D-D4E6-5160-EA27207E0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DF8E0EAC-2BBF-F56F-6311-477DD3A28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A5D73426-5A57-A905-152A-B2B0E2501776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-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WAF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26B6C55-3CE9-3AC1-F2B4-7E092DD57205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0D3A6-425C-0A70-778F-F5D9B2FFE832}"/>
              </a:ext>
            </a:extLst>
          </p:cNvPr>
          <p:cNvSpPr txBox="1"/>
          <p:nvPr/>
        </p:nvSpPr>
        <p:spPr>
          <a:xfrm>
            <a:off x="9554936" y="3318149"/>
            <a:ext cx="64552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7.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Cloud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Watch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Log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Insights</a:t>
            </a:r>
            <a:r>
              <a:rPr lang="ko-KR" altLang="en-US" sz="3200" b="1" dirty="0" err="1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를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활용해</a:t>
            </a:r>
            <a:endParaRPr lang="en-US" altLang="ko-KR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어떤 로그가 저장되는지 확인하기</a:t>
            </a:r>
            <a:endParaRPr lang="en-US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62792-25AA-3BCF-FD54-214938A59641}"/>
              </a:ext>
            </a:extLst>
          </p:cNvPr>
          <p:cNvSpPr txBox="1"/>
          <p:nvPr/>
        </p:nvSpPr>
        <p:spPr>
          <a:xfrm>
            <a:off x="12192000" y="6747570"/>
            <a:ext cx="69498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8.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확인했던 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Log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들을 바탕으로 </a:t>
            </a:r>
            <a:endParaRPr lang="en-US" altLang="ko-KR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버지니아 북부에 대시보드를 생성하고</a:t>
            </a: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로그 쿼리와 여러 대시보드 위젯을 사용해 </a:t>
            </a:r>
            <a:endParaRPr lang="en-US" altLang="ko-KR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WAF</a:t>
            </a:r>
            <a:r>
              <a:rPr lang="ko-KR" altLang="en-US" sz="3200" b="1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로그 분석용 모니터링 구현 </a:t>
            </a:r>
            <a:endParaRPr lang="en-US" altLang="ko-KR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endParaRPr lang="en-US" sz="3200" b="1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313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2D51C2-B756-7C0E-EDBF-E0EDAD15DC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4953000" y="1930400"/>
            <a:ext cx="7581900" cy="74422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B05109D-59CA-F89D-3C85-A259AA39F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044BE87-3DD4-7F46-6612-7D7BDBD21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ED3D5022-5994-17E1-07BE-6441A5647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9D9FC664-C6C0-6647-27A1-EC4697EE1A9A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-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WAF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394EF53-7F52-E176-BC21-C797C10804D4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pic>
        <p:nvPicPr>
          <p:cNvPr id="3" name="제목 없는 동영상 - Clipchamp로 제작 (9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704"/>
          <a:stretch/>
        </p:blipFill>
        <p:spPr>
          <a:xfrm>
            <a:off x="933450" y="1711325"/>
            <a:ext cx="15621000" cy="84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AAA377E6-5920-D60F-F81D-FABE0AA2D893}"/>
              </a:ext>
            </a:extLst>
          </p:cNvPr>
          <p:cNvSpPr txBox="1"/>
          <p:nvPr/>
        </p:nvSpPr>
        <p:spPr>
          <a:xfrm>
            <a:off x="916709" y="1746250"/>
            <a:ext cx="12941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700" b="0" i="0" u="none" strike="noStrike" dirty="0">
                <a:solidFill>
                  <a:srgbClr val="356E55"/>
                </a:solidFill>
                <a:latin typeface="Pretendard SemiBold"/>
              </a:rPr>
              <a:t>WAF </a:t>
            </a:r>
            <a:r>
              <a:rPr lang="ko-KR" sz="3700" b="0" i="0" u="none" strike="noStrike" dirty="0">
                <a:solidFill>
                  <a:srgbClr val="356E55"/>
                </a:solidFill>
                <a:ea typeface="Pretendard SemiBold"/>
              </a:rPr>
              <a:t>파이프라인을</a:t>
            </a:r>
            <a:r>
              <a:rPr lang="en-US" sz="37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700" b="0" i="0" u="none" strike="noStrike" dirty="0">
                <a:solidFill>
                  <a:srgbClr val="356E55"/>
                </a:solidFill>
                <a:ea typeface="Pretendard SemiBold"/>
              </a:rPr>
              <a:t>통한</a:t>
            </a:r>
            <a:r>
              <a:rPr lang="en-US" sz="3700" b="0" i="0" u="none" strike="noStrike" dirty="0">
                <a:solidFill>
                  <a:srgbClr val="356E55"/>
                </a:solidFill>
                <a:latin typeface="Pretendard SemiBold"/>
              </a:rPr>
              <a:t> </a:t>
            </a:r>
            <a:r>
              <a:rPr lang="ko-KR" sz="3700" b="1" i="0" u="none" strike="noStrike" dirty="0">
                <a:solidFill>
                  <a:srgbClr val="356E55"/>
                </a:solidFill>
                <a:ea typeface="Pretendard SemiBold"/>
              </a:rPr>
              <a:t>기대</a:t>
            </a:r>
            <a:r>
              <a:rPr lang="en-US" sz="3700" b="1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700" b="1" i="0" u="none" strike="noStrike" dirty="0">
                <a:solidFill>
                  <a:srgbClr val="356E55"/>
                </a:solidFill>
                <a:ea typeface="Pretendard SemiBold"/>
              </a:rPr>
              <a:t>효과</a:t>
            </a:r>
            <a:r>
              <a:rPr lang="en-US" sz="3700" b="0" i="0" u="none" strike="noStrike" dirty="0">
                <a:solidFill>
                  <a:srgbClr val="356E55"/>
                </a:solidFill>
                <a:latin typeface="Pretendard SemiBold"/>
              </a:rPr>
              <a:t> 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47130A9-F226-84A0-2C94-054FBC188C00}"/>
              </a:ext>
            </a:extLst>
          </p:cNvPr>
          <p:cNvSpPr txBox="1"/>
          <p:nvPr/>
        </p:nvSpPr>
        <p:spPr>
          <a:xfrm>
            <a:off x="1250950" y="9080500"/>
            <a:ext cx="149860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dirty="0">
              <a:solidFill>
                <a:srgbClr val="356E55"/>
              </a:solidFill>
            </a:endParaRPr>
          </a:p>
          <a:p>
            <a:pPr lvl="0">
              <a:lnSpc>
                <a:spcPct val="116199"/>
              </a:lnSpc>
            </a:pP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자동화된</a:t>
            </a:r>
            <a:r>
              <a:rPr lang="en-US" sz="3000" b="1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대응</a:t>
            </a:r>
            <a:r>
              <a:rPr lang="en-US" sz="3000" b="0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: </a:t>
            </a:r>
            <a:r>
              <a:rPr lang="en-US" sz="3000" dirty="0">
                <a:solidFill>
                  <a:srgbClr val="356E55"/>
                </a:solidFill>
                <a:latin typeface="Pretendard Medium"/>
              </a:rPr>
              <a:t>E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vent Bridge</a:t>
            </a:r>
            <a:r>
              <a:rPr lang="ko-KR" altLang="en-US" sz="3000" dirty="0">
                <a:solidFill>
                  <a:srgbClr val="356E55"/>
                </a:solidFill>
                <a:ea typeface="Pretendard Medium"/>
              </a:rPr>
              <a:t>와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en-US" altLang="ko-KR" sz="3000" dirty="0">
                <a:solidFill>
                  <a:srgbClr val="356E55"/>
                </a:solidFill>
                <a:ea typeface="Pretendard Medium"/>
              </a:rPr>
              <a:t>Lambda</a:t>
            </a:r>
            <a:r>
              <a:rPr lang="en-US" altLang="ko-KR" sz="3000" b="0" i="0" u="none" strike="noStrike" dirty="0">
                <a:solidFill>
                  <a:srgbClr val="356E55"/>
                </a:solidFill>
                <a:ea typeface="Pretendard Medium"/>
              </a:rPr>
              <a:t> </a:t>
            </a:r>
            <a:r>
              <a:rPr lang="ko-KR" altLang="en-US" sz="3000" b="0" i="0" u="none" strike="noStrike" dirty="0">
                <a:solidFill>
                  <a:srgbClr val="356E55"/>
                </a:solidFill>
                <a:ea typeface="Pretendard Medium"/>
              </a:rPr>
              <a:t>함수</a:t>
            </a:r>
            <a:r>
              <a:rPr lang="ko-KR" altLang="en-US" sz="3000" dirty="0">
                <a:solidFill>
                  <a:srgbClr val="356E55"/>
                </a:solidFill>
                <a:ea typeface="Pretendard Medium"/>
              </a:rPr>
              <a:t>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통해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en-US" sz="3000" dirty="0">
                <a:solidFill>
                  <a:srgbClr val="356E55"/>
                </a:solidFill>
                <a:ea typeface="Pretendard Medium"/>
              </a:rPr>
              <a:t>경보가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발생할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때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자동으로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대응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조치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가능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5F5AAA6-B614-F437-B584-0CEA2EB0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F10807-4BDE-E252-6B48-5153E295E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BC939A35-D097-759F-A9BA-357A64E6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9D9FC664-C6C0-6647-27A1-EC4697EE1A9A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-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WAF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394EF53-7F52-E176-BC21-C797C10804D4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AEA5E0BC-CDA8-177A-6367-3AC62860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930400"/>
            <a:ext cx="7581900" cy="7442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09" y="2453120"/>
            <a:ext cx="13226687" cy="52127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5706" y="5059506"/>
            <a:ext cx="7735380" cy="4058216"/>
          </a:xfrm>
          <a:prstGeom prst="rect">
            <a:avLst/>
          </a:prstGeom>
        </p:spPr>
      </p:pic>
      <p:pic>
        <p:nvPicPr>
          <p:cNvPr id="1026" name="Picture 2" descr="AWS Eventbridge - Coralogix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02" y="6896055"/>
            <a:ext cx="2309124" cy="23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st-thumbnai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29" y="7103838"/>
            <a:ext cx="1884587" cy="18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DBE4C515-C183-AA5A-3CF0-BD8A88B6E1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4953000" y="1930400"/>
            <a:ext cx="7581900" cy="7442200"/>
          </a:xfrm>
          <a:prstGeom prst="rect">
            <a:avLst/>
          </a:prstGeom>
        </p:spPr>
      </p:pic>
      <p:pic>
        <p:nvPicPr>
          <p:cNvPr id="11" name="팀 호진님 영상">
            <a:hlinkClick r:id="" action="ppaction://media"/>
            <a:extLst>
              <a:ext uri="{FF2B5EF4-FFF2-40B4-BE49-F238E27FC236}">
                <a16:creationId xmlns:a16="http://schemas.microsoft.com/office/drawing/2014/main" id="{2FB07BFC-7183-B556-E10A-832BBD7569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0075" y="1790700"/>
            <a:ext cx="14725650" cy="828317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3100AF-C289-925D-885C-D98EED590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EB90B13-884E-38B6-2A6F-5861F6E32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9496CAA-2527-094A-ED00-618D45E25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B9923062-1B95-42E9-84F1-69EF830AB6E2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-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WAF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69FFD7A-A98A-B139-DB46-6E698C9D7303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2756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64000">
              <a:schemeClr val="bg1"/>
            </a:gs>
            <a:gs pos="0">
              <a:schemeClr val="accent2">
                <a:lumMod val="20000"/>
                <a:lumOff val="80000"/>
              </a:schemeClr>
            </a:gs>
            <a:gs pos="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DA310DAC-095D-625A-2A94-AE83589670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029200" y="1930400"/>
            <a:ext cx="7467600" cy="746760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91F7F00D-6F8E-E75F-5EEB-2654F02DF851}"/>
              </a:ext>
            </a:extLst>
          </p:cNvPr>
          <p:cNvSpPr txBox="1"/>
          <p:nvPr/>
        </p:nvSpPr>
        <p:spPr>
          <a:xfrm>
            <a:off x="4368800" y="4419600"/>
            <a:ext cx="9842500" cy="2019300"/>
          </a:xfrm>
          <a:prstGeom prst="rect">
            <a:avLst/>
          </a:prstGeom>
          <a:effectLst>
            <a:outerShdw dist="72038" dir="13500000">
              <a:srgbClr val="EEEEEE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300" b="0" i="0" u="none" strike="noStrike">
                <a:solidFill>
                  <a:srgbClr val="356E55"/>
                </a:solidFill>
                <a:latin typeface="Pretendard ExtraBold"/>
              </a:rPr>
              <a:t>Security Hub 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E811D24-1472-DF64-42CE-41B3F6C0C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3926A98B-73E4-AEFF-5032-A485C40E4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BBBC61D6-1CB7-B166-4EFE-EC8CB404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E73E5703-ECAC-6862-BBB5-682A83519090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Security Hub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9AEFE147-AAC8-4EC5-EB5B-E9589F136429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EEFBDD41-D123-DA6E-B4E0-BD79523B1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247900"/>
            <a:ext cx="8686800" cy="6604000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ACAAD2F9-7712-A35C-7ED7-4CCC7488CB6A}"/>
              </a:ext>
            </a:extLst>
          </p:cNvPr>
          <p:cNvSpPr txBox="1"/>
          <p:nvPr/>
        </p:nvSpPr>
        <p:spPr>
          <a:xfrm>
            <a:off x="8502650" y="2247900"/>
            <a:ext cx="10287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400" b="1" u="none" strike="noStrike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Security Hub Finding </a:t>
            </a:r>
            <a:r>
              <a:rPr lang="ko-KR" sz="4400" b="1" u="none" strike="noStrike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조건</a:t>
            </a:r>
            <a:r>
              <a:rPr lang="en-US" sz="4400" b="1" u="none" strike="noStrike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400" b="1" u="none" strike="noStrike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알림</a:t>
            </a:r>
            <a:r>
              <a:rPr lang="en-US" sz="4400" b="1" u="none" strike="noStrike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400" b="1" u="none" strike="noStrike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전송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B62381EF-0034-8AC7-3B31-BC7101C8FB0F}"/>
              </a:ext>
            </a:extLst>
          </p:cNvPr>
          <p:cNvSpPr txBox="1"/>
          <p:nvPr/>
        </p:nvSpPr>
        <p:spPr>
          <a:xfrm>
            <a:off x="10744200" y="3185391"/>
            <a:ext cx="5803900" cy="567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보안</a:t>
            </a:r>
            <a:r>
              <a:rPr lang="en-US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침해</a:t>
            </a:r>
            <a:r>
              <a:rPr lang="en-US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방지</a:t>
            </a:r>
            <a:endParaRPr lang="en-US" altLang="ko-KR" sz="40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규정</a:t>
            </a:r>
            <a:r>
              <a:rPr lang="en-US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준수</a:t>
            </a:r>
            <a:r>
              <a:rPr lang="en-US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유지</a:t>
            </a:r>
            <a:endParaRPr lang="en-US" altLang="ko-KR" sz="40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16199"/>
              </a:lnSpc>
            </a:pPr>
            <a:endParaRPr lang="ko-KR" sz="40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문제</a:t>
            </a:r>
            <a:r>
              <a:rPr lang="en-US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해결</a:t>
            </a:r>
            <a:r>
              <a:rPr lang="en-US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시간</a:t>
            </a:r>
            <a:r>
              <a:rPr lang="en-US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단축</a:t>
            </a:r>
          </a:p>
          <a:p>
            <a:pPr lvl="0" algn="ctr">
              <a:lnSpc>
                <a:spcPct val="116199"/>
              </a:lnSpc>
            </a:pPr>
            <a:endParaRPr lang="ko-KR" sz="40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자동화된</a:t>
            </a:r>
            <a:r>
              <a:rPr lang="en-US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보안</a:t>
            </a:r>
            <a:r>
              <a:rPr lang="en-US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관리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07A4D2B-5251-E5E3-ECE1-F11A4D708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68449F-C5D6-39D0-EB9F-EB399FDD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1DA60D6-F3B0-9A0A-A8F7-8C47F174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EC406043-F4F9-9B30-D737-AB446BD347F7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Security Hub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61AD511-F9BC-8522-9E0B-660C7B385C0E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>
                <a:lumMod val="20000"/>
                <a:lumOff val="80000"/>
              </a:schemeClr>
            </a:gs>
            <a:gs pos="64000">
              <a:schemeClr val="bg1"/>
            </a:gs>
            <a:gs pos="0">
              <a:schemeClr val="bg1"/>
            </a:gs>
            <a:gs pos="38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9907B6-3720-282D-6641-C24B46B1D230}"/>
              </a:ext>
            </a:extLst>
          </p:cNvPr>
          <p:cNvSpPr/>
          <p:nvPr/>
        </p:nvSpPr>
        <p:spPr>
          <a:xfrm>
            <a:off x="13246010" y="3814427"/>
            <a:ext cx="3231573" cy="4400102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33787" dist="79261" dir="11348300" algn="r" rotWithShape="0">
              <a:schemeClr val="tx1">
                <a:alpha val="15057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1E1B23-5F99-839A-3AD8-B400E90E9B1C}"/>
              </a:ext>
            </a:extLst>
          </p:cNvPr>
          <p:cNvSpPr/>
          <p:nvPr/>
        </p:nvSpPr>
        <p:spPr>
          <a:xfrm>
            <a:off x="9504434" y="3814426"/>
            <a:ext cx="3231573" cy="4400102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33787" dist="79261" dir="11348300" algn="r" rotWithShape="0">
              <a:schemeClr val="tx1">
                <a:alpha val="15057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44CF36-31EC-778F-1C78-8AB44231102D}"/>
              </a:ext>
            </a:extLst>
          </p:cNvPr>
          <p:cNvSpPr/>
          <p:nvPr/>
        </p:nvSpPr>
        <p:spPr>
          <a:xfrm>
            <a:off x="5827709" y="3814426"/>
            <a:ext cx="3231573" cy="4400102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33787" dist="79261" dir="11348300" algn="r" rotWithShape="0">
              <a:schemeClr val="tx1">
                <a:alpha val="15057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60B3CD9-DD9D-DB45-18BE-C4B06B61D12C}"/>
              </a:ext>
            </a:extLst>
          </p:cNvPr>
          <p:cNvSpPr/>
          <p:nvPr/>
        </p:nvSpPr>
        <p:spPr>
          <a:xfrm>
            <a:off x="2086133" y="3814424"/>
            <a:ext cx="3231573" cy="4400102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33787" dist="79261" dir="11348300" algn="r" rotWithShape="0">
              <a:schemeClr val="tx1">
                <a:alpha val="15057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94D0D93-6FD3-0F9F-E161-1E58CEE1C3B5}"/>
              </a:ext>
            </a:extLst>
          </p:cNvPr>
          <p:cNvSpPr/>
          <p:nvPr/>
        </p:nvSpPr>
        <p:spPr>
          <a:xfrm>
            <a:off x="13246010" y="3814427"/>
            <a:ext cx="3231573" cy="4400102"/>
          </a:xfrm>
          <a:prstGeom prst="roundRect">
            <a:avLst/>
          </a:prstGeom>
          <a:solidFill>
            <a:schemeClr val="bg1"/>
          </a:solidFill>
          <a:ln>
            <a:solidFill>
              <a:srgbClr val="366E55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구현 결과</a:t>
            </a:r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1A04DD-5B1B-1128-1759-4FEAD9911936}"/>
              </a:ext>
            </a:extLst>
          </p:cNvPr>
          <p:cNvSpPr/>
          <p:nvPr/>
        </p:nvSpPr>
        <p:spPr>
          <a:xfrm>
            <a:off x="2086133" y="3814427"/>
            <a:ext cx="3231573" cy="4400102"/>
          </a:xfrm>
          <a:prstGeom prst="roundRect">
            <a:avLst/>
          </a:prstGeom>
          <a:solidFill>
            <a:schemeClr val="bg1"/>
          </a:solidFill>
          <a:ln>
            <a:solidFill>
              <a:srgbClr val="366E55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고객 </a:t>
            </a:r>
            <a:endParaRPr lang="en-US" altLang="ko-KR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요구사항</a:t>
            </a:r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CF3CCD-6930-5569-FCF8-36EEDC87B717}"/>
              </a:ext>
            </a:extLst>
          </p:cNvPr>
          <p:cNvSpPr/>
          <p:nvPr/>
        </p:nvSpPr>
        <p:spPr>
          <a:xfrm>
            <a:off x="5827709" y="3814427"/>
            <a:ext cx="3231573" cy="4400102"/>
          </a:xfrm>
          <a:prstGeom prst="roundRect">
            <a:avLst/>
          </a:prstGeom>
          <a:solidFill>
            <a:schemeClr val="bg1"/>
          </a:solidFill>
          <a:ln>
            <a:solidFill>
              <a:srgbClr val="366E55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 </a:t>
            </a:r>
            <a:endParaRPr lang="en-US" altLang="ko-KR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제안</a:t>
            </a:r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2699D1-FC84-7B39-DCAE-C1808036FF71}"/>
              </a:ext>
            </a:extLst>
          </p:cNvPr>
          <p:cNvSpPr/>
          <p:nvPr/>
        </p:nvSpPr>
        <p:spPr>
          <a:xfrm>
            <a:off x="9504434" y="3814427"/>
            <a:ext cx="3231573" cy="4400102"/>
          </a:xfrm>
          <a:prstGeom prst="roundRect">
            <a:avLst/>
          </a:prstGeom>
          <a:solidFill>
            <a:schemeClr val="bg1"/>
          </a:solidFill>
          <a:ln>
            <a:solidFill>
              <a:srgbClr val="366E55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SIEM</a:t>
            </a:r>
          </a:p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구성</a:t>
            </a:r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953B1-F962-3D08-E355-E95C17154EDE}"/>
              </a:ext>
            </a:extLst>
          </p:cNvPr>
          <p:cNvSpPr txBox="1"/>
          <p:nvPr/>
        </p:nvSpPr>
        <p:spPr>
          <a:xfrm>
            <a:off x="7089216" y="1339287"/>
            <a:ext cx="3940131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CONTENTS</a:t>
            </a:r>
            <a:endParaRPr lang="en-US" sz="30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F639F-D604-CA8E-39F0-C36B18385892}"/>
              </a:ext>
            </a:extLst>
          </p:cNvPr>
          <p:cNvSpPr txBox="1"/>
          <p:nvPr/>
        </p:nvSpPr>
        <p:spPr>
          <a:xfrm>
            <a:off x="2386841" y="29438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63AB1-8D82-24D1-408A-1FA3814B65D9}"/>
              </a:ext>
            </a:extLst>
          </p:cNvPr>
          <p:cNvSpPr txBox="1"/>
          <p:nvPr/>
        </p:nvSpPr>
        <p:spPr>
          <a:xfrm>
            <a:off x="6128417" y="29438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3A300-6882-FE70-7412-1DA98FAF5E87}"/>
              </a:ext>
            </a:extLst>
          </p:cNvPr>
          <p:cNvSpPr txBox="1"/>
          <p:nvPr/>
        </p:nvSpPr>
        <p:spPr>
          <a:xfrm>
            <a:off x="9805142" y="29438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8121DA-11A1-F7C7-DB0B-625DC7FDAEE3}"/>
              </a:ext>
            </a:extLst>
          </p:cNvPr>
          <p:cNvSpPr txBox="1"/>
          <p:nvPr/>
        </p:nvSpPr>
        <p:spPr>
          <a:xfrm>
            <a:off x="13546718" y="2927301"/>
            <a:ext cx="762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1399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push dir="u"/>
      </p:transition>
    </mc:Choice>
    <mc:Fallback xmlns="">
      <p:transition spd="slow" advClick="0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ECE20A86-1AC1-22CD-0220-50DE9603DB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029200" y="1930400"/>
            <a:ext cx="7467600" cy="7467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3DB67E1-D419-E388-1136-7F3F9861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830FC7-725F-91C9-471E-A6078163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22DC1922-4C09-43BA-E9F5-B452A2915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9CF9E50-C53C-F61D-CA76-B5E78BC1CEF9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Security Hub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D556C93-1E48-8E13-9D60-F76352557DC7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B7A2C-06BD-C4F7-0FD6-73DFB7AC986C}"/>
              </a:ext>
            </a:extLst>
          </p:cNvPr>
          <p:cNvSpPr txBox="1"/>
          <p:nvPr/>
        </p:nvSpPr>
        <p:spPr>
          <a:xfrm>
            <a:off x="5166638" y="2313787"/>
            <a:ext cx="760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Security Hub Finding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조건 알림 전송 </a:t>
            </a:r>
            <a:endParaRPr lang="en-US" sz="40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29" name="Picture 28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23770A4C-0B90-78D7-B8F6-C77D3A32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783" y="3812326"/>
            <a:ext cx="14862433" cy="37773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344062-E16F-1AD7-99A1-60ADB19DD6EB}"/>
              </a:ext>
            </a:extLst>
          </p:cNvPr>
          <p:cNvSpPr txBox="1"/>
          <p:nvPr/>
        </p:nvSpPr>
        <p:spPr>
          <a:xfrm>
            <a:off x="9359916" y="2146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09276-CE84-7B11-945F-ACE03D9D4870}"/>
              </a:ext>
            </a:extLst>
          </p:cNvPr>
          <p:cNvSpPr txBox="1"/>
          <p:nvPr/>
        </p:nvSpPr>
        <p:spPr>
          <a:xfrm>
            <a:off x="1598930" y="8073206"/>
            <a:ext cx="1665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샘플 데이터 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생성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EBDA7-2A37-0B9A-E15A-2C9F2261D17F}"/>
              </a:ext>
            </a:extLst>
          </p:cNvPr>
          <p:cNvSpPr txBox="1"/>
          <p:nvPr/>
        </p:nvSpPr>
        <p:spPr>
          <a:xfrm>
            <a:off x="4614100" y="8121613"/>
            <a:ext cx="19734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통합</a:t>
            </a:r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Finding</a:t>
            </a: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발생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AF40CC-8BAA-500F-F0E9-7F6674B53C1A}"/>
              </a:ext>
            </a:extLst>
          </p:cNvPr>
          <p:cNvSpPr txBox="1"/>
          <p:nvPr/>
        </p:nvSpPr>
        <p:spPr>
          <a:xfrm>
            <a:off x="7920887" y="8143576"/>
            <a:ext cx="2770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RDS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관련 </a:t>
            </a:r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Finding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트리거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9D608-94CC-FDFE-6E7F-37380391482D}"/>
              </a:ext>
            </a:extLst>
          </p:cNvPr>
          <p:cNvSpPr txBox="1"/>
          <p:nvPr/>
        </p:nvSpPr>
        <p:spPr>
          <a:xfrm>
            <a:off x="12892664" y="8121428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SNS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발송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F31E78-2777-B1C2-7699-C2E8B83C5E4D}"/>
              </a:ext>
            </a:extLst>
          </p:cNvPr>
          <p:cNvSpPr txBox="1"/>
          <p:nvPr/>
        </p:nvSpPr>
        <p:spPr>
          <a:xfrm>
            <a:off x="15147834" y="8167594"/>
            <a:ext cx="223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보안팀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Emil 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수신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6382D6-122F-78FD-16D4-5E2377BA5B96}"/>
              </a:ext>
            </a:extLst>
          </p:cNvPr>
          <p:cNvSpPr txBox="1"/>
          <p:nvPr/>
        </p:nvSpPr>
        <p:spPr>
          <a:xfrm>
            <a:off x="1115557" y="80754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1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8C2852-1144-254E-830F-FC455420D3A9}"/>
              </a:ext>
            </a:extLst>
          </p:cNvPr>
          <p:cNvSpPr txBox="1"/>
          <p:nvPr/>
        </p:nvSpPr>
        <p:spPr>
          <a:xfrm>
            <a:off x="4088050" y="808088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2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F675F1-2DF7-173A-1E1B-0AA427AAB46D}"/>
              </a:ext>
            </a:extLst>
          </p:cNvPr>
          <p:cNvSpPr txBox="1"/>
          <p:nvPr/>
        </p:nvSpPr>
        <p:spPr>
          <a:xfrm>
            <a:off x="7523843" y="8121612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3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110977-5C49-4930-CDCA-C1FCD5E1BA3B}"/>
              </a:ext>
            </a:extLst>
          </p:cNvPr>
          <p:cNvSpPr txBox="1"/>
          <p:nvPr/>
        </p:nvSpPr>
        <p:spPr>
          <a:xfrm>
            <a:off x="12456902" y="8121428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5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EF56-B05A-B1AF-0727-74604FFB9CF0}"/>
              </a:ext>
            </a:extLst>
          </p:cNvPr>
          <p:cNvSpPr txBox="1"/>
          <p:nvPr/>
        </p:nvSpPr>
        <p:spPr>
          <a:xfrm>
            <a:off x="15053707" y="8125778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6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97616-D7D4-31D2-E178-5F4916C448E7}"/>
              </a:ext>
            </a:extLst>
          </p:cNvPr>
          <p:cNvSpPr txBox="1"/>
          <p:nvPr/>
        </p:nvSpPr>
        <p:spPr>
          <a:xfrm>
            <a:off x="12610951" y="3713269"/>
            <a:ext cx="240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Email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간편화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EE48B2-CCDD-C771-8A33-FFD9BDDED7CB}"/>
              </a:ext>
            </a:extLst>
          </p:cNvPr>
          <p:cNvSpPr txBox="1"/>
          <p:nvPr/>
        </p:nvSpPr>
        <p:spPr>
          <a:xfrm>
            <a:off x="12353092" y="3713269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4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ECE20A86-1AC1-22CD-0220-50DE9603DB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029200" y="1930400"/>
            <a:ext cx="7467600" cy="7467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3DB67E1-D419-E388-1136-7F3F9861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830FC7-725F-91C9-471E-A6078163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22DC1922-4C09-43BA-E9F5-B452A2915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9CF9E50-C53C-F61D-CA76-B5E78BC1CEF9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Security Hub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D556C93-1E48-8E13-9D60-F76352557DC7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B7A2C-06BD-C4F7-0FD6-73DFB7AC986C}"/>
              </a:ext>
            </a:extLst>
          </p:cNvPr>
          <p:cNvSpPr txBox="1"/>
          <p:nvPr/>
        </p:nvSpPr>
        <p:spPr>
          <a:xfrm>
            <a:off x="5166638" y="2313787"/>
            <a:ext cx="760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Security Hub Finding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조건 알림 전송 </a:t>
            </a:r>
            <a:endParaRPr lang="en-US" sz="40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29" name="Picture 28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23770A4C-0B90-78D7-B8F6-C77D3A32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783" y="3812326"/>
            <a:ext cx="14862433" cy="37773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344062-E16F-1AD7-99A1-60ADB19DD6EB}"/>
              </a:ext>
            </a:extLst>
          </p:cNvPr>
          <p:cNvSpPr txBox="1"/>
          <p:nvPr/>
        </p:nvSpPr>
        <p:spPr>
          <a:xfrm>
            <a:off x="9359916" y="2146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09276-CE84-7B11-945F-ACE03D9D4870}"/>
              </a:ext>
            </a:extLst>
          </p:cNvPr>
          <p:cNvSpPr txBox="1"/>
          <p:nvPr/>
        </p:nvSpPr>
        <p:spPr>
          <a:xfrm>
            <a:off x="1598930" y="8073206"/>
            <a:ext cx="1665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샘플 데이터 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생성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EBDA7-2A37-0B9A-E15A-2C9F2261D17F}"/>
              </a:ext>
            </a:extLst>
          </p:cNvPr>
          <p:cNvSpPr txBox="1"/>
          <p:nvPr/>
        </p:nvSpPr>
        <p:spPr>
          <a:xfrm>
            <a:off x="4614100" y="8121613"/>
            <a:ext cx="19734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통합</a:t>
            </a:r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Finding</a:t>
            </a: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발생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AF40CC-8BAA-500F-F0E9-7F6674B53C1A}"/>
              </a:ext>
            </a:extLst>
          </p:cNvPr>
          <p:cNvSpPr txBox="1"/>
          <p:nvPr/>
        </p:nvSpPr>
        <p:spPr>
          <a:xfrm>
            <a:off x="7920887" y="8143576"/>
            <a:ext cx="2770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RDS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관련 </a:t>
            </a:r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Finding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트리거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9D608-94CC-FDFE-6E7F-37380391482D}"/>
              </a:ext>
            </a:extLst>
          </p:cNvPr>
          <p:cNvSpPr txBox="1"/>
          <p:nvPr/>
        </p:nvSpPr>
        <p:spPr>
          <a:xfrm>
            <a:off x="12892664" y="8121428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SNS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발송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F31E78-2777-B1C2-7699-C2E8B83C5E4D}"/>
              </a:ext>
            </a:extLst>
          </p:cNvPr>
          <p:cNvSpPr txBox="1"/>
          <p:nvPr/>
        </p:nvSpPr>
        <p:spPr>
          <a:xfrm>
            <a:off x="15147834" y="8167594"/>
            <a:ext cx="223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보안팀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Emil 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수신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6382D6-122F-78FD-16D4-5E2377BA5B96}"/>
              </a:ext>
            </a:extLst>
          </p:cNvPr>
          <p:cNvSpPr txBox="1"/>
          <p:nvPr/>
        </p:nvSpPr>
        <p:spPr>
          <a:xfrm>
            <a:off x="1115557" y="80754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1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8C2852-1144-254E-830F-FC455420D3A9}"/>
              </a:ext>
            </a:extLst>
          </p:cNvPr>
          <p:cNvSpPr txBox="1"/>
          <p:nvPr/>
        </p:nvSpPr>
        <p:spPr>
          <a:xfrm>
            <a:off x="4088050" y="808088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2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F675F1-2DF7-173A-1E1B-0AA427AAB46D}"/>
              </a:ext>
            </a:extLst>
          </p:cNvPr>
          <p:cNvSpPr txBox="1"/>
          <p:nvPr/>
        </p:nvSpPr>
        <p:spPr>
          <a:xfrm>
            <a:off x="7523843" y="8121612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3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110977-5C49-4930-CDCA-C1FCD5E1BA3B}"/>
              </a:ext>
            </a:extLst>
          </p:cNvPr>
          <p:cNvSpPr txBox="1"/>
          <p:nvPr/>
        </p:nvSpPr>
        <p:spPr>
          <a:xfrm>
            <a:off x="12456902" y="8121428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5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EF56-B05A-B1AF-0727-74604FFB9CF0}"/>
              </a:ext>
            </a:extLst>
          </p:cNvPr>
          <p:cNvSpPr txBox="1"/>
          <p:nvPr/>
        </p:nvSpPr>
        <p:spPr>
          <a:xfrm>
            <a:off x="15053707" y="8125778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6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97616-D7D4-31D2-E178-5F4916C448E7}"/>
              </a:ext>
            </a:extLst>
          </p:cNvPr>
          <p:cNvSpPr txBox="1"/>
          <p:nvPr/>
        </p:nvSpPr>
        <p:spPr>
          <a:xfrm>
            <a:off x="12610951" y="3713269"/>
            <a:ext cx="240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Email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간편화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EE48B2-CCDD-C771-8A33-FFD9BDDED7CB}"/>
              </a:ext>
            </a:extLst>
          </p:cNvPr>
          <p:cNvSpPr txBox="1"/>
          <p:nvPr/>
        </p:nvSpPr>
        <p:spPr>
          <a:xfrm>
            <a:off x="12353092" y="3713269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4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4E0AEB5-CDE9-7AA1-414A-C2D88EF3E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523" y="3428646"/>
            <a:ext cx="9726952" cy="606870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71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ECE20A86-1AC1-22CD-0220-50DE9603DB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029200" y="1930400"/>
            <a:ext cx="7467600" cy="7467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3DB67E1-D419-E388-1136-7F3F9861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830FC7-725F-91C9-471E-A6078163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22DC1922-4C09-43BA-E9F5-B452A2915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9CF9E50-C53C-F61D-CA76-B5E78BC1CEF9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Security Hub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D556C93-1E48-8E13-9D60-F76352557DC7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B7A2C-06BD-C4F7-0FD6-73DFB7AC986C}"/>
              </a:ext>
            </a:extLst>
          </p:cNvPr>
          <p:cNvSpPr txBox="1"/>
          <p:nvPr/>
        </p:nvSpPr>
        <p:spPr>
          <a:xfrm>
            <a:off x="5166638" y="2313787"/>
            <a:ext cx="760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Security Hub Finding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조건 알림 전송 </a:t>
            </a:r>
            <a:endParaRPr lang="en-US" sz="40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29" name="Picture 28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23770A4C-0B90-78D7-B8F6-C77D3A32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783" y="3812326"/>
            <a:ext cx="14862433" cy="37773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344062-E16F-1AD7-99A1-60ADB19DD6EB}"/>
              </a:ext>
            </a:extLst>
          </p:cNvPr>
          <p:cNvSpPr txBox="1"/>
          <p:nvPr/>
        </p:nvSpPr>
        <p:spPr>
          <a:xfrm>
            <a:off x="9359916" y="2146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09276-CE84-7B11-945F-ACE03D9D4870}"/>
              </a:ext>
            </a:extLst>
          </p:cNvPr>
          <p:cNvSpPr txBox="1"/>
          <p:nvPr/>
        </p:nvSpPr>
        <p:spPr>
          <a:xfrm>
            <a:off x="1598930" y="8073206"/>
            <a:ext cx="1665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샘플 데이터 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생성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EBDA7-2A37-0B9A-E15A-2C9F2261D17F}"/>
              </a:ext>
            </a:extLst>
          </p:cNvPr>
          <p:cNvSpPr txBox="1"/>
          <p:nvPr/>
        </p:nvSpPr>
        <p:spPr>
          <a:xfrm>
            <a:off x="4614100" y="8121613"/>
            <a:ext cx="19734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통합</a:t>
            </a:r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Finding</a:t>
            </a: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발생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AF40CC-8BAA-500F-F0E9-7F6674B53C1A}"/>
              </a:ext>
            </a:extLst>
          </p:cNvPr>
          <p:cNvSpPr txBox="1"/>
          <p:nvPr/>
        </p:nvSpPr>
        <p:spPr>
          <a:xfrm>
            <a:off x="7920887" y="8143576"/>
            <a:ext cx="2770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RDS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관련 </a:t>
            </a:r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Finding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트리거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9D608-94CC-FDFE-6E7F-37380391482D}"/>
              </a:ext>
            </a:extLst>
          </p:cNvPr>
          <p:cNvSpPr txBox="1"/>
          <p:nvPr/>
        </p:nvSpPr>
        <p:spPr>
          <a:xfrm>
            <a:off x="12892664" y="8121428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SNS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발송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F31E78-2777-B1C2-7699-C2E8B83C5E4D}"/>
              </a:ext>
            </a:extLst>
          </p:cNvPr>
          <p:cNvSpPr txBox="1"/>
          <p:nvPr/>
        </p:nvSpPr>
        <p:spPr>
          <a:xfrm>
            <a:off x="15147834" y="8167594"/>
            <a:ext cx="223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보안팀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Emil 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수신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6382D6-122F-78FD-16D4-5E2377BA5B96}"/>
              </a:ext>
            </a:extLst>
          </p:cNvPr>
          <p:cNvSpPr txBox="1"/>
          <p:nvPr/>
        </p:nvSpPr>
        <p:spPr>
          <a:xfrm>
            <a:off x="1115557" y="80754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1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8C2852-1144-254E-830F-FC455420D3A9}"/>
              </a:ext>
            </a:extLst>
          </p:cNvPr>
          <p:cNvSpPr txBox="1"/>
          <p:nvPr/>
        </p:nvSpPr>
        <p:spPr>
          <a:xfrm>
            <a:off x="4088050" y="808088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2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F675F1-2DF7-173A-1E1B-0AA427AAB46D}"/>
              </a:ext>
            </a:extLst>
          </p:cNvPr>
          <p:cNvSpPr txBox="1"/>
          <p:nvPr/>
        </p:nvSpPr>
        <p:spPr>
          <a:xfrm>
            <a:off x="7523843" y="8121612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3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110977-5C49-4930-CDCA-C1FCD5E1BA3B}"/>
              </a:ext>
            </a:extLst>
          </p:cNvPr>
          <p:cNvSpPr txBox="1"/>
          <p:nvPr/>
        </p:nvSpPr>
        <p:spPr>
          <a:xfrm>
            <a:off x="12456902" y="8121428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5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EF56-B05A-B1AF-0727-74604FFB9CF0}"/>
              </a:ext>
            </a:extLst>
          </p:cNvPr>
          <p:cNvSpPr txBox="1"/>
          <p:nvPr/>
        </p:nvSpPr>
        <p:spPr>
          <a:xfrm>
            <a:off x="15053707" y="8125778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6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97616-D7D4-31D2-E178-5F4916C448E7}"/>
              </a:ext>
            </a:extLst>
          </p:cNvPr>
          <p:cNvSpPr txBox="1"/>
          <p:nvPr/>
        </p:nvSpPr>
        <p:spPr>
          <a:xfrm>
            <a:off x="12610951" y="3713269"/>
            <a:ext cx="240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Email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간편화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EE48B2-CCDD-C771-8A33-FFD9BDDED7CB}"/>
              </a:ext>
            </a:extLst>
          </p:cNvPr>
          <p:cNvSpPr txBox="1"/>
          <p:nvPr/>
        </p:nvSpPr>
        <p:spPr>
          <a:xfrm>
            <a:off x="12353092" y="3713269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4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5E9C79-FB14-1860-BB4F-CD038A482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260" y="3276205"/>
            <a:ext cx="9134993" cy="5106833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987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ECE20A86-1AC1-22CD-0220-50DE9603DB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029200" y="1930400"/>
            <a:ext cx="7467600" cy="7467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3DB67E1-D419-E388-1136-7F3F9861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830FC7-725F-91C9-471E-A6078163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22DC1922-4C09-43BA-E9F5-B452A2915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9CF9E50-C53C-F61D-CA76-B5E78BC1CEF9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Security Hub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D556C93-1E48-8E13-9D60-F76352557DC7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B7A2C-06BD-C4F7-0FD6-73DFB7AC986C}"/>
              </a:ext>
            </a:extLst>
          </p:cNvPr>
          <p:cNvSpPr txBox="1"/>
          <p:nvPr/>
        </p:nvSpPr>
        <p:spPr>
          <a:xfrm>
            <a:off x="5166638" y="2313787"/>
            <a:ext cx="760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Security Hub Finding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조건 알림 전송 </a:t>
            </a:r>
            <a:endParaRPr lang="en-US" sz="40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29" name="Picture 28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23770A4C-0B90-78D7-B8F6-C77D3A32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783" y="3812326"/>
            <a:ext cx="14862433" cy="37773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344062-E16F-1AD7-99A1-60ADB19DD6EB}"/>
              </a:ext>
            </a:extLst>
          </p:cNvPr>
          <p:cNvSpPr txBox="1"/>
          <p:nvPr/>
        </p:nvSpPr>
        <p:spPr>
          <a:xfrm>
            <a:off x="9359916" y="2146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09276-CE84-7B11-945F-ACE03D9D4870}"/>
              </a:ext>
            </a:extLst>
          </p:cNvPr>
          <p:cNvSpPr txBox="1"/>
          <p:nvPr/>
        </p:nvSpPr>
        <p:spPr>
          <a:xfrm>
            <a:off x="1598930" y="8073206"/>
            <a:ext cx="1665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샘플 데이터 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생성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EBDA7-2A37-0B9A-E15A-2C9F2261D17F}"/>
              </a:ext>
            </a:extLst>
          </p:cNvPr>
          <p:cNvSpPr txBox="1"/>
          <p:nvPr/>
        </p:nvSpPr>
        <p:spPr>
          <a:xfrm>
            <a:off x="4614100" y="8121613"/>
            <a:ext cx="19734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통합</a:t>
            </a:r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Finding</a:t>
            </a: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발생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AF40CC-8BAA-500F-F0E9-7F6674B53C1A}"/>
              </a:ext>
            </a:extLst>
          </p:cNvPr>
          <p:cNvSpPr txBox="1"/>
          <p:nvPr/>
        </p:nvSpPr>
        <p:spPr>
          <a:xfrm>
            <a:off x="7920887" y="8143576"/>
            <a:ext cx="2770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RDS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관련 </a:t>
            </a:r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Finding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트리거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9D608-94CC-FDFE-6E7F-37380391482D}"/>
              </a:ext>
            </a:extLst>
          </p:cNvPr>
          <p:cNvSpPr txBox="1"/>
          <p:nvPr/>
        </p:nvSpPr>
        <p:spPr>
          <a:xfrm>
            <a:off x="12892664" y="8121428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SNS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발송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F31E78-2777-B1C2-7699-C2E8B83C5E4D}"/>
              </a:ext>
            </a:extLst>
          </p:cNvPr>
          <p:cNvSpPr txBox="1"/>
          <p:nvPr/>
        </p:nvSpPr>
        <p:spPr>
          <a:xfrm>
            <a:off x="15147834" y="8167594"/>
            <a:ext cx="223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보안팀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Emil 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수신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6382D6-122F-78FD-16D4-5E2377BA5B96}"/>
              </a:ext>
            </a:extLst>
          </p:cNvPr>
          <p:cNvSpPr txBox="1"/>
          <p:nvPr/>
        </p:nvSpPr>
        <p:spPr>
          <a:xfrm>
            <a:off x="1115557" y="80754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1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8C2852-1144-254E-830F-FC455420D3A9}"/>
              </a:ext>
            </a:extLst>
          </p:cNvPr>
          <p:cNvSpPr txBox="1"/>
          <p:nvPr/>
        </p:nvSpPr>
        <p:spPr>
          <a:xfrm>
            <a:off x="4088050" y="808088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2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F675F1-2DF7-173A-1E1B-0AA427AAB46D}"/>
              </a:ext>
            </a:extLst>
          </p:cNvPr>
          <p:cNvSpPr txBox="1"/>
          <p:nvPr/>
        </p:nvSpPr>
        <p:spPr>
          <a:xfrm>
            <a:off x="7523843" y="8121612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3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110977-5C49-4930-CDCA-C1FCD5E1BA3B}"/>
              </a:ext>
            </a:extLst>
          </p:cNvPr>
          <p:cNvSpPr txBox="1"/>
          <p:nvPr/>
        </p:nvSpPr>
        <p:spPr>
          <a:xfrm>
            <a:off x="12456902" y="8121428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5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EF56-B05A-B1AF-0727-74604FFB9CF0}"/>
              </a:ext>
            </a:extLst>
          </p:cNvPr>
          <p:cNvSpPr txBox="1"/>
          <p:nvPr/>
        </p:nvSpPr>
        <p:spPr>
          <a:xfrm>
            <a:off x="15053707" y="8125778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6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97616-D7D4-31D2-E178-5F4916C448E7}"/>
              </a:ext>
            </a:extLst>
          </p:cNvPr>
          <p:cNvSpPr txBox="1"/>
          <p:nvPr/>
        </p:nvSpPr>
        <p:spPr>
          <a:xfrm>
            <a:off x="12610951" y="3713269"/>
            <a:ext cx="240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Email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간편화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EE48B2-CCDD-C771-8A33-FFD9BDDED7CB}"/>
              </a:ext>
            </a:extLst>
          </p:cNvPr>
          <p:cNvSpPr txBox="1"/>
          <p:nvPr/>
        </p:nvSpPr>
        <p:spPr>
          <a:xfrm>
            <a:off x="12353092" y="3713269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4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D1BE97-B588-D9C8-79EA-3975B38EE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092" y="3215606"/>
            <a:ext cx="8974634" cy="643510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628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ECE20A86-1AC1-22CD-0220-50DE9603DB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029200" y="1930400"/>
            <a:ext cx="7467600" cy="74676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3DB67E1-D419-E388-1136-7F3F9861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830FC7-725F-91C9-471E-A6078163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22DC1922-4C09-43BA-E9F5-B452A2915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9CF9E50-C53C-F61D-CA76-B5E78BC1CEF9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Security Hub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D556C93-1E48-8E13-9D60-F76352557DC7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B7A2C-06BD-C4F7-0FD6-73DFB7AC986C}"/>
              </a:ext>
            </a:extLst>
          </p:cNvPr>
          <p:cNvSpPr txBox="1"/>
          <p:nvPr/>
        </p:nvSpPr>
        <p:spPr>
          <a:xfrm>
            <a:off x="5166638" y="2313787"/>
            <a:ext cx="760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Security Hub Finding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조건 알림 전송 </a:t>
            </a:r>
            <a:endParaRPr lang="en-US" sz="40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29" name="Picture 28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23770A4C-0B90-78D7-B8F6-C77D3A32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783" y="3812326"/>
            <a:ext cx="14862433" cy="377738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344062-E16F-1AD7-99A1-60ADB19DD6EB}"/>
              </a:ext>
            </a:extLst>
          </p:cNvPr>
          <p:cNvSpPr txBox="1"/>
          <p:nvPr/>
        </p:nvSpPr>
        <p:spPr>
          <a:xfrm>
            <a:off x="9359916" y="2146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09276-CE84-7B11-945F-ACE03D9D4870}"/>
              </a:ext>
            </a:extLst>
          </p:cNvPr>
          <p:cNvSpPr txBox="1"/>
          <p:nvPr/>
        </p:nvSpPr>
        <p:spPr>
          <a:xfrm>
            <a:off x="1598930" y="8073206"/>
            <a:ext cx="1665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샘플 데이터 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생성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EBDA7-2A37-0B9A-E15A-2C9F2261D17F}"/>
              </a:ext>
            </a:extLst>
          </p:cNvPr>
          <p:cNvSpPr txBox="1"/>
          <p:nvPr/>
        </p:nvSpPr>
        <p:spPr>
          <a:xfrm>
            <a:off x="4614100" y="8121613"/>
            <a:ext cx="19734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통합</a:t>
            </a:r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Finding</a:t>
            </a: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발생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AF40CC-8BAA-500F-F0E9-7F6674B53C1A}"/>
              </a:ext>
            </a:extLst>
          </p:cNvPr>
          <p:cNvSpPr txBox="1"/>
          <p:nvPr/>
        </p:nvSpPr>
        <p:spPr>
          <a:xfrm>
            <a:off x="7920887" y="8143576"/>
            <a:ext cx="2770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RDS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관련 </a:t>
            </a:r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Finding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트리거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9D608-94CC-FDFE-6E7F-37380391482D}"/>
              </a:ext>
            </a:extLst>
          </p:cNvPr>
          <p:cNvSpPr txBox="1"/>
          <p:nvPr/>
        </p:nvSpPr>
        <p:spPr>
          <a:xfrm>
            <a:off x="12892664" y="8121428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SNS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발송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F31E78-2777-B1C2-7699-C2E8B83C5E4D}"/>
              </a:ext>
            </a:extLst>
          </p:cNvPr>
          <p:cNvSpPr txBox="1"/>
          <p:nvPr/>
        </p:nvSpPr>
        <p:spPr>
          <a:xfrm>
            <a:off x="15147834" y="8167594"/>
            <a:ext cx="223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보안팀</a:t>
            </a:r>
            <a:endParaRPr lang="en-US" altLang="ko-KR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algn="ctr"/>
            <a:r>
              <a:rPr 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Emil 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수신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6382D6-122F-78FD-16D4-5E2377BA5B96}"/>
              </a:ext>
            </a:extLst>
          </p:cNvPr>
          <p:cNvSpPr txBox="1"/>
          <p:nvPr/>
        </p:nvSpPr>
        <p:spPr>
          <a:xfrm>
            <a:off x="1115557" y="80754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1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8C2852-1144-254E-830F-FC455420D3A9}"/>
              </a:ext>
            </a:extLst>
          </p:cNvPr>
          <p:cNvSpPr txBox="1"/>
          <p:nvPr/>
        </p:nvSpPr>
        <p:spPr>
          <a:xfrm>
            <a:off x="4088050" y="808088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2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F675F1-2DF7-173A-1E1B-0AA427AAB46D}"/>
              </a:ext>
            </a:extLst>
          </p:cNvPr>
          <p:cNvSpPr txBox="1"/>
          <p:nvPr/>
        </p:nvSpPr>
        <p:spPr>
          <a:xfrm>
            <a:off x="7523843" y="8121612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3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110977-5C49-4930-CDCA-C1FCD5E1BA3B}"/>
              </a:ext>
            </a:extLst>
          </p:cNvPr>
          <p:cNvSpPr txBox="1"/>
          <p:nvPr/>
        </p:nvSpPr>
        <p:spPr>
          <a:xfrm>
            <a:off x="12456902" y="8121428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5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45EF56-B05A-B1AF-0727-74604FFB9CF0}"/>
              </a:ext>
            </a:extLst>
          </p:cNvPr>
          <p:cNvSpPr txBox="1"/>
          <p:nvPr/>
        </p:nvSpPr>
        <p:spPr>
          <a:xfrm>
            <a:off x="15053707" y="8125778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6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97616-D7D4-31D2-E178-5F4916C448E7}"/>
              </a:ext>
            </a:extLst>
          </p:cNvPr>
          <p:cNvSpPr txBox="1"/>
          <p:nvPr/>
        </p:nvSpPr>
        <p:spPr>
          <a:xfrm>
            <a:off x="12610951" y="3713269"/>
            <a:ext cx="240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Email</a:t>
            </a:r>
            <a:r>
              <a:rPr lang="ko-KR" altLang="en-US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 간편화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EE48B2-CCDD-C771-8A33-FFD9BDDED7CB}"/>
              </a:ext>
            </a:extLst>
          </p:cNvPr>
          <p:cNvSpPr txBox="1"/>
          <p:nvPr/>
        </p:nvSpPr>
        <p:spPr>
          <a:xfrm>
            <a:off x="12353092" y="3713269"/>
            <a:ext cx="3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6E55"/>
                </a:solidFill>
                <a:latin typeface="Freesentation 6 SemiBold" pitchFamily="2" charset="-127"/>
                <a:ea typeface="Freesentation 6 SemiBold" pitchFamily="2" charset="-127"/>
              </a:rPr>
              <a:t>4</a:t>
            </a:r>
            <a:endParaRPr lang="en-US" sz="2800" b="1" dirty="0">
              <a:solidFill>
                <a:srgbClr val="36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8" name="Picture 7" descr="A screenshot of a email&#10;&#10;Description automatically generated">
            <a:extLst>
              <a:ext uri="{FF2B5EF4-FFF2-40B4-BE49-F238E27FC236}">
                <a16:creationId xmlns:a16="http://schemas.microsoft.com/office/drawing/2014/main" id="{DB9A6D2D-4738-7BB3-9A81-B2B650341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114" y="3638819"/>
            <a:ext cx="11636214" cy="4465230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69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F159F3AD-D687-5CA5-A159-88A022F275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029200" y="1930400"/>
            <a:ext cx="7467600" cy="7467600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AAA377E6-5920-D60F-F81D-FABE0AA2D893}"/>
              </a:ext>
            </a:extLst>
          </p:cNvPr>
          <p:cNvSpPr txBox="1"/>
          <p:nvPr/>
        </p:nvSpPr>
        <p:spPr>
          <a:xfrm>
            <a:off x="889000" y="2425700"/>
            <a:ext cx="12941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700" b="0" i="0" u="none" strike="noStrike">
                <a:solidFill>
                  <a:srgbClr val="356E55"/>
                </a:solidFill>
                <a:latin typeface="Pretendard SemiBold"/>
              </a:rPr>
              <a:t>Security Hub Finding </a:t>
            </a:r>
            <a:r>
              <a:rPr lang="ko-KR" sz="3700" b="0" i="0" u="none" strike="noStrike">
                <a:solidFill>
                  <a:srgbClr val="356E55"/>
                </a:solidFill>
                <a:ea typeface="Pretendard SemiBold"/>
              </a:rPr>
              <a:t>파이프라인을</a:t>
            </a:r>
            <a:r>
              <a:rPr lang="en-US" sz="3700" b="0" i="0" u="none" strike="noStrike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356E55"/>
                </a:solidFill>
                <a:ea typeface="Pretendard SemiBold"/>
              </a:rPr>
              <a:t>통한</a:t>
            </a:r>
            <a:r>
              <a:rPr lang="en-US" sz="3700" b="0" i="0" u="none" strike="noStrike">
                <a:solidFill>
                  <a:srgbClr val="356E55"/>
                </a:solidFill>
                <a:latin typeface="Pretendard SemiBold"/>
              </a:rPr>
              <a:t> </a:t>
            </a:r>
            <a:r>
              <a:rPr lang="ko-KR" sz="3700" b="1" i="0" u="none" strike="noStrike">
                <a:solidFill>
                  <a:srgbClr val="356E55"/>
                </a:solidFill>
                <a:ea typeface="Pretendard SemiBold"/>
              </a:rPr>
              <a:t>기대</a:t>
            </a:r>
            <a:r>
              <a:rPr lang="en-US" sz="3700" b="1" i="0" u="none" strike="noStrike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700" b="1" i="0" u="none" strike="noStrike">
                <a:solidFill>
                  <a:srgbClr val="356E55"/>
                </a:solidFill>
                <a:ea typeface="Pretendard SemiBold"/>
              </a:rPr>
              <a:t>효과</a:t>
            </a:r>
            <a:r>
              <a:rPr lang="en-US" sz="3700" b="0" i="0" u="none" strike="noStrike">
                <a:solidFill>
                  <a:srgbClr val="356E55"/>
                </a:solidFill>
                <a:latin typeface="Pretendard SemiBold"/>
              </a:rPr>
              <a:t> 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47130A9-F226-84A0-2C94-054FBC188C00}"/>
              </a:ext>
            </a:extLst>
          </p:cNvPr>
          <p:cNvSpPr txBox="1"/>
          <p:nvPr/>
        </p:nvSpPr>
        <p:spPr>
          <a:xfrm>
            <a:off x="1549400" y="4572000"/>
            <a:ext cx="157226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dirty="0">
              <a:solidFill>
                <a:srgbClr val="356E55"/>
              </a:solidFill>
            </a:endParaRPr>
          </a:p>
          <a:p>
            <a:pPr lvl="0" algn="l">
              <a:lnSpc>
                <a:spcPct val="116199"/>
              </a:lnSpc>
            </a:pP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자동화된</a:t>
            </a:r>
            <a:r>
              <a:rPr lang="en-US" sz="3000" b="1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대응</a:t>
            </a:r>
            <a:r>
              <a:rPr lang="en-US" sz="3000" b="0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: 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Security Hub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파이프라인을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통해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특정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조건이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발생할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때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자동으로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대응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조치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가능</a:t>
            </a:r>
          </a:p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종합적인</a:t>
            </a:r>
            <a:r>
              <a:rPr lang="en-US" sz="3000" b="1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보안</a:t>
            </a:r>
            <a:r>
              <a:rPr lang="en-US" sz="3000" b="1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관리</a:t>
            </a:r>
            <a:r>
              <a:rPr lang="en-US" sz="3000" b="0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다양한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소스의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보안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데이터를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통합하여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하나의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대시보드에서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관리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가능</a:t>
            </a:r>
          </a:p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356E55"/>
              </a:solidFill>
              <a:ea typeface="Pretendard Mediu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5F5AAA6-B614-F437-B584-0CEA2EB0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F10807-4BDE-E252-6B48-5153E295E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BC939A35-D097-759F-A9BA-357A64E6D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259461D2-3CA7-FE20-0668-13347F023163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Security Hub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9AFF847-D898-568E-EB36-957943D6E539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06184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7B02AB6-1336-3A7E-E96C-5B5EA1E2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029200" y="1930400"/>
            <a:ext cx="7467600" cy="74676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662007A-6491-F15A-8C2E-888C6A4CA371}"/>
              </a:ext>
            </a:extLst>
          </p:cNvPr>
          <p:cNvSpPr txBox="1"/>
          <p:nvPr/>
        </p:nvSpPr>
        <p:spPr>
          <a:xfrm>
            <a:off x="889000" y="2425700"/>
            <a:ext cx="12941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700" b="0" i="0" u="none" strike="noStrike">
                <a:solidFill>
                  <a:srgbClr val="356E55"/>
                </a:solidFill>
                <a:latin typeface="Pretendard SemiBold"/>
              </a:rPr>
              <a:t>Security Hub Finding </a:t>
            </a:r>
            <a:r>
              <a:rPr lang="ko-KR" sz="3700" b="0" i="0" u="none" strike="noStrike">
                <a:solidFill>
                  <a:srgbClr val="356E55"/>
                </a:solidFill>
                <a:ea typeface="Pretendard SemiBold"/>
              </a:rPr>
              <a:t>파이프라인의</a:t>
            </a:r>
            <a:r>
              <a:rPr lang="en-US" sz="3700" b="0" i="0" u="none" strike="noStrike">
                <a:solidFill>
                  <a:srgbClr val="356E55"/>
                </a:solidFill>
                <a:latin typeface="Pretendard SemiBold"/>
              </a:rPr>
              <a:t> </a:t>
            </a:r>
            <a:r>
              <a:rPr lang="ko-KR" sz="3700" b="1" i="0" u="none" strike="noStrike">
                <a:solidFill>
                  <a:srgbClr val="356E55"/>
                </a:solidFill>
                <a:ea typeface="Pretendard SemiBold"/>
              </a:rPr>
              <a:t>확장</a:t>
            </a:r>
            <a:r>
              <a:rPr lang="en-US" sz="3700" b="1" i="0" u="none" strike="noStrike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700" b="1" i="0" u="none" strike="noStrike">
                <a:solidFill>
                  <a:srgbClr val="356E55"/>
                </a:solidFill>
                <a:ea typeface="Pretendard SemiBold"/>
              </a:rPr>
              <a:t>가능성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B90499F-1BE1-9AAB-18DA-E010F1E1449F}"/>
              </a:ext>
            </a:extLst>
          </p:cNvPr>
          <p:cNvSpPr txBox="1"/>
          <p:nvPr/>
        </p:nvSpPr>
        <p:spPr>
          <a:xfrm>
            <a:off x="1460500" y="4229100"/>
            <a:ext cx="157226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dirty="0">
              <a:solidFill>
                <a:srgbClr val="356E55"/>
              </a:solidFill>
            </a:endParaRPr>
          </a:p>
          <a:p>
            <a:pPr lvl="0" algn="l">
              <a:lnSpc>
                <a:spcPct val="116199"/>
              </a:lnSpc>
            </a:pP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멀티</a:t>
            </a:r>
            <a:r>
              <a:rPr lang="en-US" sz="3000" b="1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-</a:t>
            </a: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클라우드</a:t>
            </a:r>
            <a:r>
              <a:rPr lang="en-US" sz="3000" b="1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환경</a:t>
            </a:r>
            <a:r>
              <a:rPr lang="en-US" sz="3000" b="1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확장</a:t>
            </a:r>
            <a:r>
              <a:rPr lang="en-US" sz="3000" b="1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: 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AWS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뿐만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아니라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다른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클라우드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서비스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제공자와의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통합을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통해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ko-KR" altLang="en-US" sz="3000" dirty="0">
                <a:solidFill>
                  <a:srgbClr val="356E55"/>
                </a:solidFill>
                <a:latin typeface="Pretendard Medium"/>
                <a:ea typeface="Pretendard Medium"/>
              </a:rPr>
              <a:t>                                        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멀티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-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클라우드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환경에서도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일관된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보안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모니터링과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대응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가능</a:t>
            </a:r>
          </a:p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보안</a:t>
            </a:r>
            <a:r>
              <a:rPr lang="en-US" sz="3000" b="1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 </a:t>
            </a:r>
            <a:r>
              <a:rPr lang="ko-KR" sz="3000" b="1" i="0" u="none" strike="noStrike" dirty="0" err="1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인텔리전스</a:t>
            </a:r>
            <a:r>
              <a:rPr lang="en-US" sz="3000" b="1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chemeClr val="accent6">
                    <a:lumMod val="75000"/>
                  </a:schemeClr>
                </a:solidFill>
                <a:ea typeface="Pretendard Medium"/>
              </a:rPr>
              <a:t>통합</a:t>
            </a:r>
            <a:r>
              <a:rPr lang="en-US" sz="3000" b="1" i="0" u="none" strike="noStrike" dirty="0">
                <a:solidFill>
                  <a:schemeClr val="accent6">
                    <a:lumMod val="75000"/>
                  </a:schemeClr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외부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보안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 err="1">
                <a:solidFill>
                  <a:srgbClr val="356E55"/>
                </a:solidFill>
                <a:ea typeface="Pretendard Medium"/>
              </a:rPr>
              <a:t>인텔리전스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소스와의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통합을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통해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최신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보안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위협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정보를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ko-KR" altLang="en-US" sz="3000" dirty="0">
                <a:solidFill>
                  <a:srgbClr val="356E55"/>
                </a:solidFill>
                <a:latin typeface="Pretendard Medium"/>
                <a:ea typeface="Pretendard Medium"/>
              </a:rPr>
              <a:t>                                   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실시간으로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반영하고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더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정교한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보안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정책을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수립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가능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66B093-9D50-5A24-F5BC-9D8565FD3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445D9017-76B1-6A20-2A9B-DD9AB796A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64DC56A2-CB15-7E20-F320-1BBAC25EF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200726BB-974C-3795-B55C-91505254D848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Security Hub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4CEBB059-F37B-1E0D-3B9E-A6A52364D0F5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43446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1B613F4-E67B-3ACF-7FC7-D4C4CFD9A9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556000" y="1930400"/>
            <a:ext cx="9474200" cy="748030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A46D5CCA-A80E-C973-5F73-C962B96B4DC7}"/>
              </a:ext>
            </a:extLst>
          </p:cNvPr>
          <p:cNvSpPr txBox="1"/>
          <p:nvPr/>
        </p:nvSpPr>
        <p:spPr>
          <a:xfrm>
            <a:off x="3975100" y="4381500"/>
            <a:ext cx="9842500" cy="2019300"/>
          </a:xfrm>
          <a:prstGeom prst="rect">
            <a:avLst/>
          </a:prstGeom>
          <a:effectLst>
            <a:outerShdw dist="72038" dir="2700000">
              <a:srgbClr val="EEEEEE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1300" b="0" i="0" u="none" strike="noStrike">
                <a:solidFill>
                  <a:srgbClr val="356E55"/>
                </a:solidFill>
                <a:latin typeface="Pretendard ExtraBold"/>
              </a:rPr>
              <a:t>Guard Duty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BCFFFB-47C0-DCF7-6EDD-097B36B9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82826BB-82D0-CD0B-8253-0FB6DF29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799B0EC-2030-8215-A5C8-C658011CF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AFDD43F6-FC5B-2F7E-81BC-A5782720A20E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Guard Duty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5E1960B-547C-7AF9-F72E-721CC414C948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67333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B9A8F6E-ED93-225A-5856-C66D11A54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235200"/>
            <a:ext cx="9144000" cy="69342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226F19B-55E7-D1D2-44D8-D5DEC4A7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B643EE2-E5A8-3438-5610-B2D76B965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C2A6E202-9199-6095-CBDC-4B8201ADA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EA6F7AF0-1C5D-6AB0-16C0-CC7E8077BE7B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Guard Duty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81CC3339-2C5C-47B4-51AE-542E2CD80994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087F974-221E-39A7-8DD9-2129434042BC}"/>
              </a:ext>
            </a:extLst>
          </p:cNvPr>
          <p:cNvSpPr txBox="1"/>
          <p:nvPr/>
        </p:nvSpPr>
        <p:spPr>
          <a:xfrm>
            <a:off x="8839200" y="2235200"/>
            <a:ext cx="10287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4400" b="1" i="0" u="none" strike="noStrike" dirty="0">
                <a:solidFill>
                  <a:srgbClr val="356E55"/>
                </a:solidFill>
                <a:latin typeface="Pretendard SemiBold"/>
              </a:rPr>
              <a:t>Guard Duty </a:t>
            </a:r>
            <a:endParaRPr lang="ko-KR" altLang="ko-KR" sz="4400" b="1" i="0" u="none" strike="noStrike" dirty="0">
              <a:solidFill>
                <a:srgbClr val="356E55"/>
              </a:solidFill>
              <a:ea typeface="Pretendard SemiBold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29CBA839-AA3C-69F3-28C8-7DD4C67A601F}"/>
              </a:ext>
            </a:extLst>
          </p:cNvPr>
          <p:cNvSpPr txBox="1"/>
          <p:nvPr/>
        </p:nvSpPr>
        <p:spPr>
          <a:xfrm>
            <a:off x="10058400" y="3130550"/>
            <a:ext cx="7848600" cy="567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altLang="en-US" sz="4000" b="1" dirty="0">
              <a:solidFill>
                <a:srgbClr val="356E55"/>
              </a:solidFill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4000" b="1" dirty="0" err="1">
                <a:solidFill>
                  <a:srgbClr val="356E55"/>
                </a:solidFill>
              </a:rPr>
              <a:t>중앙화된</a:t>
            </a:r>
            <a:r>
              <a:rPr lang="ko-KR" altLang="en-US" sz="4000" b="1" dirty="0">
                <a:solidFill>
                  <a:srgbClr val="356E55"/>
                </a:solidFill>
              </a:rPr>
              <a:t> 로깅 및 모니터링</a:t>
            </a:r>
          </a:p>
          <a:p>
            <a:pPr lvl="0" algn="ctr">
              <a:lnSpc>
                <a:spcPct val="116199"/>
              </a:lnSpc>
            </a:pPr>
            <a:endParaRPr lang="ko-KR" altLang="en-US" sz="4000" b="1" i="0" u="none" strike="noStrike" dirty="0">
              <a:solidFill>
                <a:srgbClr val="356E55"/>
              </a:solidFill>
              <a:latin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4000" b="1" dirty="0">
                <a:solidFill>
                  <a:srgbClr val="356E55"/>
                </a:solidFill>
              </a:rPr>
              <a:t>실시간 모니터링 및 경고 </a:t>
            </a:r>
          </a:p>
          <a:p>
            <a:pPr lvl="0" algn="ctr">
              <a:lnSpc>
                <a:spcPct val="116199"/>
              </a:lnSpc>
            </a:pPr>
            <a:endParaRPr lang="ko-KR" altLang="en-US" sz="4000" b="1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4000" b="1" dirty="0">
                <a:solidFill>
                  <a:srgbClr val="356E55"/>
                </a:solidFill>
              </a:rPr>
              <a:t>가시성 및 통찰력 향상</a:t>
            </a:r>
            <a:endParaRPr lang="ko-KR" altLang="en-US" sz="4000" b="1" i="0" u="none" strike="noStrike" dirty="0">
              <a:solidFill>
                <a:srgbClr val="356E55"/>
              </a:solidFill>
              <a:latin typeface="Pretendard Medium"/>
            </a:endParaRPr>
          </a:p>
          <a:p>
            <a:pPr lvl="0" algn="ctr">
              <a:lnSpc>
                <a:spcPct val="116199"/>
              </a:lnSpc>
            </a:pPr>
            <a:endParaRPr lang="ko-KR" altLang="en-US" sz="4000" b="1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4000" b="1" dirty="0">
                <a:solidFill>
                  <a:srgbClr val="356E55"/>
                </a:solidFill>
              </a:rPr>
              <a:t>비용 절감 </a:t>
            </a:r>
            <a:endParaRPr lang="ko-KR" altLang="en-US" sz="4000" b="1" i="0" u="none" strike="noStrike" dirty="0">
              <a:solidFill>
                <a:srgbClr val="356E55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01003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6C9F1F-AFF7-9927-07ED-7308D653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B4CE57B-FFC9-2384-51D5-5BB94CE91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BFE12DC5-6DFF-B4AE-9A9A-FAFEEA01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A6C0A32-59F4-D4E9-2E6C-08AC1AC90346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Guard Duty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E704A10-A148-989D-AB5E-13184D835B10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pic>
        <p:nvPicPr>
          <p:cNvPr id="8" name="그림 7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307AFAA8-BC92-0007-8B71-F766BE83B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33700"/>
            <a:ext cx="916228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64000">
              <a:schemeClr val="bg1"/>
            </a:gs>
            <a:gs pos="0">
              <a:schemeClr val="bg1"/>
            </a:gs>
            <a:gs pos="38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">
            <a:extLst>
              <a:ext uri="{FF2B5EF4-FFF2-40B4-BE49-F238E27FC236}">
                <a16:creationId xmlns:a16="http://schemas.microsoft.com/office/drawing/2014/main" id="{CACFDC8F-F56D-0259-363C-FDED704B07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53200" y="2832100"/>
            <a:ext cx="5194300" cy="5194300"/>
          </a:xfrm>
          <a:prstGeom prst="rect">
            <a:avLst/>
          </a:prstGeom>
          <a:noFill/>
        </p:spPr>
      </p:pic>
      <p:sp>
        <p:nvSpPr>
          <p:cNvPr id="50" name="TextBox 5">
            <a:extLst>
              <a:ext uri="{FF2B5EF4-FFF2-40B4-BE49-F238E27FC236}">
                <a16:creationId xmlns:a16="http://schemas.microsoft.com/office/drawing/2014/main" id="{C3821A71-FEF6-A51F-784A-C5F9EBBC6DF5}"/>
              </a:ext>
            </a:extLst>
          </p:cNvPr>
          <p:cNvSpPr txBox="1"/>
          <p:nvPr/>
        </p:nvSpPr>
        <p:spPr>
          <a:xfrm>
            <a:off x="2527300" y="3835400"/>
            <a:ext cx="13233400" cy="318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0940"/>
              </a:lnSpc>
            </a:pP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My Data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대출관리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서비스의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1" i="0" u="none" strike="noStrike" dirty="0">
                <a:solidFill>
                  <a:srgbClr val="356E55"/>
                </a:solidFill>
                <a:ea typeface="Pretendard Medium"/>
              </a:rPr>
              <a:t>보안</a:t>
            </a:r>
            <a:r>
              <a:rPr lang="en-US" sz="36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1" i="0" u="none" strike="noStrike" dirty="0">
                <a:solidFill>
                  <a:srgbClr val="356E55"/>
                </a:solidFill>
                <a:ea typeface="Pretendard Medium"/>
              </a:rPr>
              <a:t>강화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를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위해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80940"/>
              </a:lnSpc>
            </a:pPr>
            <a:r>
              <a:rPr lang="en-US" sz="3600" b="1" i="0" u="none" strike="noStrike" dirty="0">
                <a:solidFill>
                  <a:srgbClr val="356E55"/>
                </a:solidFill>
                <a:latin typeface="Pretendard Medium"/>
              </a:rPr>
              <a:t>SIEM </a:t>
            </a:r>
            <a:r>
              <a:rPr lang="ko-KR" sz="3600" b="1" i="0" u="none" strike="noStrike" dirty="0">
                <a:solidFill>
                  <a:srgbClr val="356E55"/>
                </a:solidFill>
                <a:ea typeface="Pretendard Medium"/>
              </a:rPr>
              <a:t>솔루션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을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구축하는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프로젝트로</a:t>
            </a:r>
          </a:p>
          <a:p>
            <a:pPr lvl="0" algn="ctr">
              <a:lnSpc>
                <a:spcPct val="180940"/>
              </a:lnSpc>
            </a:pP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본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프로젝트는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AWS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의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다양한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서비스를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활용하여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</a:p>
          <a:p>
            <a:pPr lvl="0" algn="ctr">
              <a:lnSpc>
                <a:spcPct val="180940"/>
              </a:lnSpc>
            </a:pPr>
            <a:r>
              <a:rPr lang="ko-KR" sz="3600" b="1" i="0" u="none" strike="noStrike" dirty="0">
                <a:solidFill>
                  <a:srgbClr val="FF0000"/>
                </a:solidFill>
                <a:ea typeface="Pretendard Medium"/>
              </a:rPr>
              <a:t>고가용성</a:t>
            </a:r>
            <a:r>
              <a:rPr lang="en-US" sz="3600" b="1" i="0" u="none" strike="noStrike" dirty="0">
                <a:solidFill>
                  <a:srgbClr val="FF0000"/>
                </a:solidFill>
                <a:latin typeface="Pretendard Medium"/>
              </a:rPr>
              <a:t>, </a:t>
            </a:r>
            <a:r>
              <a:rPr lang="ko-KR" sz="3600" b="1" i="0" u="none" strike="noStrike" dirty="0">
                <a:solidFill>
                  <a:srgbClr val="FF0000"/>
                </a:solidFill>
                <a:ea typeface="Pretendard Medium"/>
              </a:rPr>
              <a:t>보안성</a:t>
            </a:r>
            <a:r>
              <a:rPr lang="en-US" sz="3600" b="1" i="0" u="none" strike="noStrike" dirty="0">
                <a:solidFill>
                  <a:srgbClr val="FF0000"/>
                </a:solidFill>
                <a:latin typeface="Pretendard Medium"/>
              </a:rPr>
              <a:t>, </a:t>
            </a:r>
            <a:r>
              <a:rPr lang="ko-KR" sz="3600" b="1" i="0" u="none" strike="noStrike" dirty="0">
                <a:solidFill>
                  <a:srgbClr val="FF0000"/>
                </a:solidFill>
                <a:ea typeface="Pretendard Medium"/>
              </a:rPr>
              <a:t>비용</a:t>
            </a:r>
            <a:r>
              <a:rPr lang="en-US" sz="3600" b="1" i="0" u="none" strike="noStrike" dirty="0">
                <a:solidFill>
                  <a:srgbClr val="FF0000"/>
                </a:solidFill>
                <a:latin typeface="Pretendard Medium"/>
              </a:rPr>
              <a:t> </a:t>
            </a:r>
            <a:r>
              <a:rPr lang="ko-KR" sz="3600" b="1" i="0" u="none" strike="noStrike" dirty="0">
                <a:solidFill>
                  <a:srgbClr val="FF0000"/>
                </a:solidFill>
                <a:ea typeface="Pretendard Medium"/>
              </a:rPr>
              <a:t>효율성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을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 </a:t>
            </a:r>
          </a:p>
          <a:p>
            <a:pPr lvl="0" algn="ctr">
              <a:lnSpc>
                <a:spcPct val="180940"/>
              </a:lnSpc>
            </a:pP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극대화하는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것을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목표로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0" i="0" u="none" strike="noStrike" dirty="0">
                <a:solidFill>
                  <a:srgbClr val="356E55"/>
                </a:solidFill>
                <a:ea typeface="Pretendard Medium"/>
              </a:rPr>
              <a:t>합니다</a:t>
            </a:r>
            <a:r>
              <a:rPr lang="en-US" sz="3600" b="0" i="0" u="none" strike="noStrike" dirty="0">
                <a:solidFill>
                  <a:srgbClr val="356E55"/>
                </a:solidFill>
                <a:latin typeface="Pretendard Medium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4DEF-F4AD-65CD-B5DD-735E0E1D6222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700" b="0" i="0" u="none" strike="noStrike" dirty="0">
                <a:solidFill>
                  <a:srgbClr val="356E55"/>
                </a:solidFill>
                <a:ea typeface="Pretendard ExtraBold"/>
              </a:rPr>
              <a:t>고객 요구사항</a:t>
            </a:r>
            <a:endParaRPr lang="ko-KR" sz="3700" b="0" i="0" u="none" strike="noStrike" dirty="0">
              <a:solidFill>
                <a:srgbClr val="356E55"/>
              </a:solidFill>
              <a:ea typeface="Pretendard Extra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7B2A751-4851-38D0-ED87-AAF144FE6A23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56E55"/>
                </a:solidFill>
                <a:latin typeface="Pretendard SemiBold"/>
              </a:rPr>
              <a:t>1</a:t>
            </a:r>
            <a:endParaRPr lang="en-US" sz="3900" b="0" i="0" u="none" strike="noStrike" dirty="0">
              <a:solidFill>
                <a:srgbClr val="356E55"/>
              </a:solidFill>
              <a:latin typeface="Pretendard SemiBold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AD35B9E-FDBF-6449-CFB7-1FF25EB7E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A106A67D-64C9-70DF-3016-938FFF3B5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42E3FBD-77AE-84D2-882C-3611CC7477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657600" y="1943100"/>
            <a:ext cx="9474200" cy="7480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523C54E-73C1-6077-8E51-66AC3FBD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742" y="2667000"/>
            <a:ext cx="15090472" cy="6867387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AB93E121-DDB3-E0AC-B61D-77C72C609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84385"/>
            <a:ext cx="984370" cy="98437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0CAA9DFF-1770-5287-8207-08C66600876B}"/>
              </a:ext>
            </a:extLst>
          </p:cNvPr>
          <p:cNvSpPr txBox="1"/>
          <p:nvPr/>
        </p:nvSpPr>
        <p:spPr>
          <a:xfrm>
            <a:off x="2387600" y="9147115"/>
            <a:ext cx="138176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rgbClr val="356E55"/>
                </a:solidFill>
                <a:ea typeface="Pretendard Medium"/>
              </a:rPr>
              <a:t>6</a:t>
            </a:r>
            <a:r>
              <a:rPr lang="ko-KR" altLang="en-US" sz="3600" b="1" i="0" u="none" strike="noStrike" dirty="0">
                <a:solidFill>
                  <a:srgbClr val="356E55"/>
                </a:solidFill>
                <a:ea typeface="Pretendard Medium"/>
              </a:rPr>
              <a:t>개 지역에 대한 </a:t>
            </a:r>
            <a:r>
              <a:rPr lang="ko-KR" sz="3600" b="1" i="0" u="none" strike="noStrike" dirty="0">
                <a:solidFill>
                  <a:srgbClr val="356E55"/>
                </a:solidFill>
                <a:ea typeface="Pretendard Medium"/>
              </a:rPr>
              <a:t>비정상적인</a:t>
            </a:r>
            <a:r>
              <a:rPr lang="en-US" sz="36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1" i="0" u="none" strike="noStrike" dirty="0">
                <a:solidFill>
                  <a:srgbClr val="356E55"/>
                </a:solidFill>
                <a:ea typeface="Pretendard Medium"/>
              </a:rPr>
              <a:t>활동과</a:t>
            </a:r>
            <a:r>
              <a:rPr lang="en-US" sz="36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1" i="0" u="none" strike="noStrike" dirty="0">
                <a:solidFill>
                  <a:srgbClr val="356E55"/>
                </a:solidFill>
                <a:ea typeface="Pretendard Medium"/>
              </a:rPr>
              <a:t>잠재적인</a:t>
            </a:r>
            <a:r>
              <a:rPr lang="en-US" sz="36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1" i="0" u="none" strike="noStrike" dirty="0">
                <a:solidFill>
                  <a:srgbClr val="356E55"/>
                </a:solidFill>
                <a:ea typeface="Pretendard Medium"/>
              </a:rPr>
              <a:t>보안</a:t>
            </a:r>
            <a:r>
              <a:rPr lang="en-US" sz="36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1" i="0" u="none" strike="noStrike" dirty="0">
                <a:solidFill>
                  <a:srgbClr val="356E55"/>
                </a:solidFill>
                <a:ea typeface="Pretendard Medium"/>
              </a:rPr>
              <a:t>위협을</a:t>
            </a:r>
            <a:r>
              <a:rPr lang="en-US" sz="36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1" i="0" u="none" strike="noStrike" dirty="0">
                <a:solidFill>
                  <a:srgbClr val="356E55"/>
                </a:solidFill>
                <a:ea typeface="Pretendard Medium"/>
              </a:rPr>
              <a:t>실시간으로</a:t>
            </a:r>
            <a:r>
              <a:rPr lang="en-US" sz="36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600" b="1" i="0" u="none" strike="noStrike" dirty="0">
                <a:solidFill>
                  <a:srgbClr val="356E55"/>
                </a:solidFill>
                <a:ea typeface="Pretendard Medium"/>
              </a:rPr>
              <a:t>탐지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2C6B1750-8743-D4C6-0C78-6CBE794BD7ED}"/>
              </a:ext>
            </a:extLst>
          </p:cNvPr>
          <p:cNvSpPr txBox="1"/>
          <p:nvPr/>
        </p:nvSpPr>
        <p:spPr>
          <a:xfrm>
            <a:off x="7772400" y="1765300"/>
            <a:ext cx="4076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i="0" u="none" strike="noStrike" dirty="0">
                <a:solidFill>
                  <a:srgbClr val="356E55"/>
                </a:solidFill>
                <a:latin typeface="Pretendard Medium"/>
              </a:rPr>
              <a:t>PROCESS 1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232C5E9-5EB1-1A31-5B64-E2F3828D8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5876BEB-19DB-41E5-2CF9-8173CC82F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E5583606-650F-431B-CD18-EA9292C8A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39596668-9757-F4FB-D9DF-CAF808435B25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Guard Duty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D67F715B-EDCF-0D3C-06FB-B5E72D96AC1D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97329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7C6EDA6-CDE9-263A-6781-24B61E2F7B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556000" y="1930400"/>
            <a:ext cx="9474200" cy="7480300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1E02EF38-AEB4-A2CD-F976-C35755F470FE}"/>
              </a:ext>
            </a:extLst>
          </p:cNvPr>
          <p:cNvSpPr txBox="1"/>
          <p:nvPr/>
        </p:nvSpPr>
        <p:spPr>
          <a:xfrm>
            <a:off x="10392314" y="3677489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 dirty="0">
                <a:solidFill>
                  <a:srgbClr val="356E55"/>
                </a:solidFill>
                <a:latin typeface="Pretendard Medium"/>
              </a:rPr>
              <a:t>PROCESS 4 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4E30FA85-AF82-451E-52E6-A6B02E3DA020}"/>
              </a:ext>
            </a:extLst>
          </p:cNvPr>
          <p:cNvSpPr txBox="1"/>
          <p:nvPr/>
        </p:nvSpPr>
        <p:spPr>
          <a:xfrm>
            <a:off x="10392314" y="6166689"/>
            <a:ext cx="22225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56E55"/>
                </a:solidFill>
                <a:latin typeface="Pretendard Medium"/>
              </a:rPr>
              <a:t>Amazon CloudWatch</a:t>
            </a:r>
          </a:p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56E55"/>
                </a:solidFill>
                <a:latin typeface="Pretendard Medium"/>
              </a:rPr>
              <a:t>Logs</a:t>
            </a: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B858B1CC-6D31-F24E-E142-6FB077472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414" y="4160089"/>
            <a:ext cx="1905000" cy="1905000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60085AB6-137B-878D-24DE-0652ABDFC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5018" y="4305300"/>
            <a:ext cx="1676400" cy="1676400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:a16="http://schemas.microsoft.com/office/drawing/2014/main" id="{DB0E6B27-7C34-9788-AB1C-80513ED7AE04}"/>
              </a:ext>
            </a:extLst>
          </p:cNvPr>
          <p:cNvSpPr txBox="1"/>
          <p:nvPr/>
        </p:nvSpPr>
        <p:spPr>
          <a:xfrm>
            <a:off x="14149118" y="3632200"/>
            <a:ext cx="2171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 dirty="0">
                <a:solidFill>
                  <a:srgbClr val="356E55"/>
                </a:solidFill>
                <a:latin typeface="Pretendard Medium"/>
              </a:rPr>
              <a:t>PROCESS 5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3E00AD38-1654-C7D7-CDFA-3FFD090DA449}"/>
              </a:ext>
            </a:extLst>
          </p:cNvPr>
          <p:cNvSpPr txBox="1"/>
          <p:nvPr/>
        </p:nvSpPr>
        <p:spPr>
          <a:xfrm>
            <a:off x="14123718" y="6121400"/>
            <a:ext cx="22225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 dirty="0">
                <a:solidFill>
                  <a:srgbClr val="356E55"/>
                </a:solidFill>
                <a:latin typeface="Pretendard Medium"/>
              </a:rPr>
              <a:t>Amazon CloudWatch</a:t>
            </a:r>
          </a:p>
          <a:p>
            <a:pPr lvl="0" algn="ctr">
              <a:lnSpc>
                <a:spcPct val="116199"/>
              </a:lnSpc>
            </a:pPr>
            <a:endParaRPr lang="en-US" sz="2800" b="1" i="0" u="none" strike="noStrike" dirty="0">
              <a:solidFill>
                <a:srgbClr val="356E55"/>
              </a:solidFill>
              <a:latin typeface="Pretendard Mediu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A9537FB-1680-D1B8-ACF5-376063473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A3ADE8F-3828-1FCB-0B5F-A1ECAB03B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799EDF8-B8CF-7C50-852B-CCB3AB1EE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C1E9B94-E92D-27AD-F366-8A41BCE7277B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Guard Duty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EA1185F-B276-C0A9-38A1-4434D8A64BE9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A593143-022A-8E40-FC48-730140F8F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401389"/>
            <a:ext cx="1663700" cy="1663700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AD28687B-C946-0435-22E3-69E6D8B61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069" y="4401389"/>
            <a:ext cx="1651000" cy="1651000"/>
          </a:xfrm>
          <a:prstGeom prst="rect">
            <a:avLst/>
          </a:prstGeom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id="{2213907D-D1D2-156B-14FF-07B9A2E0382B}"/>
              </a:ext>
            </a:extLst>
          </p:cNvPr>
          <p:cNvSpPr txBox="1"/>
          <p:nvPr/>
        </p:nvSpPr>
        <p:spPr>
          <a:xfrm>
            <a:off x="1930400" y="3677489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56E55"/>
                </a:solidFill>
                <a:latin typeface="Pretendard Medium"/>
              </a:rPr>
              <a:t>PROCESS 2 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642D2F77-420A-158F-68DC-E796387A894A}"/>
              </a:ext>
            </a:extLst>
          </p:cNvPr>
          <p:cNvSpPr txBox="1"/>
          <p:nvPr/>
        </p:nvSpPr>
        <p:spPr>
          <a:xfrm>
            <a:off x="1930400" y="6166689"/>
            <a:ext cx="22225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56E55"/>
                </a:solidFill>
                <a:latin typeface="Pretendard Medium"/>
              </a:rPr>
              <a:t>AWS Security Hub</a:t>
            </a:r>
          </a:p>
          <a:p>
            <a:pPr lvl="0" algn="ctr">
              <a:lnSpc>
                <a:spcPct val="116199"/>
              </a:lnSpc>
            </a:pPr>
            <a:endParaRPr lang="en-US" sz="2800" b="1" i="0" u="none" strike="noStrike">
              <a:solidFill>
                <a:srgbClr val="356E55"/>
              </a:solidFill>
              <a:latin typeface="Pretendard Medium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C2D03DA5-A4FD-E79B-0BF1-9BEE5738934D}"/>
              </a:ext>
            </a:extLst>
          </p:cNvPr>
          <p:cNvSpPr txBox="1"/>
          <p:nvPr/>
        </p:nvSpPr>
        <p:spPr>
          <a:xfrm>
            <a:off x="6052269" y="3677489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 dirty="0">
                <a:solidFill>
                  <a:srgbClr val="356E55"/>
                </a:solidFill>
                <a:latin typeface="Pretendard Medium"/>
              </a:rPr>
              <a:t>PROCESS 3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8FA86AF2-BA52-3B2E-6A6F-E5FBF643D8E9}"/>
              </a:ext>
            </a:extLst>
          </p:cNvPr>
          <p:cNvSpPr txBox="1"/>
          <p:nvPr/>
        </p:nvSpPr>
        <p:spPr>
          <a:xfrm>
            <a:off x="6052269" y="6166689"/>
            <a:ext cx="22225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356E55"/>
                </a:solidFill>
                <a:latin typeface="Pretendard Medium"/>
              </a:rPr>
              <a:t>Lambda function</a:t>
            </a:r>
          </a:p>
          <a:p>
            <a:pPr lvl="0" algn="ctr">
              <a:lnSpc>
                <a:spcPct val="116199"/>
              </a:lnSpc>
            </a:pPr>
            <a:endParaRPr lang="en-US" sz="2800" b="1" i="0" u="none" strike="noStrike">
              <a:solidFill>
                <a:srgbClr val="356E55"/>
              </a:solidFill>
              <a:latin typeface="Pretendard Medium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50B71BA-E1CC-CF92-2464-FCA9081898AD}"/>
              </a:ext>
            </a:extLst>
          </p:cNvPr>
          <p:cNvSpPr/>
          <p:nvPr/>
        </p:nvSpPr>
        <p:spPr>
          <a:xfrm flipV="1">
            <a:off x="-1" y="9600577"/>
            <a:ext cx="18288001" cy="12700"/>
          </a:xfrm>
          <a:prstGeom prst="line">
            <a:avLst/>
          </a:prstGeom>
          <a:ln w="19050" cap="flat">
            <a:solidFill>
              <a:srgbClr val="356E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7C460E8-17E4-29FC-37B5-A738D6A76333}"/>
              </a:ext>
            </a:extLst>
          </p:cNvPr>
          <p:cNvSpPr/>
          <p:nvPr/>
        </p:nvSpPr>
        <p:spPr>
          <a:xfrm>
            <a:off x="2851564" y="9440522"/>
            <a:ext cx="380171" cy="338043"/>
          </a:xfrm>
          <a:custGeom>
            <a:avLst/>
            <a:gdLst/>
            <a:ahLst/>
            <a:cxnLst/>
            <a:rect l="l" t="t" r="r" b="b"/>
            <a:pathLst>
              <a:path w="48028" h="42706">
                <a:moveTo>
                  <a:pt x="21353" y="0"/>
                </a:moveTo>
                <a:lnTo>
                  <a:pt x="26675" y="0"/>
                </a:lnTo>
                <a:cubicBezTo>
                  <a:pt x="38468" y="0"/>
                  <a:pt x="48028" y="9560"/>
                  <a:pt x="48028" y="21353"/>
                </a:cubicBezTo>
                <a:lnTo>
                  <a:pt x="48028" y="21353"/>
                </a:lnTo>
                <a:cubicBezTo>
                  <a:pt x="48028" y="27016"/>
                  <a:pt x="45779" y="32447"/>
                  <a:pt x="41774" y="36452"/>
                </a:cubicBezTo>
                <a:cubicBezTo>
                  <a:pt x="37770" y="40456"/>
                  <a:pt x="32338" y="42706"/>
                  <a:pt x="26675" y="42706"/>
                </a:cubicBezTo>
                <a:lnTo>
                  <a:pt x="21353" y="42706"/>
                </a:lnTo>
                <a:cubicBezTo>
                  <a:pt x="9560" y="42706"/>
                  <a:pt x="0" y="33146"/>
                  <a:pt x="0" y="21353"/>
                </a:cubicBezTo>
                <a:lnTo>
                  <a:pt x="0" y="21353"/>
                </a:lnTo>
                <a:cubicBezTo>
                  <a:pt x="0" y="9560"/>
                  <a:pt x="9560" y="0"/>
                  <a:pt x="21353" y="0"/>
                </a:cubicBezTo>
                <a:close/>
              </a:path>
            </a:pathLst>
          </a:custGeom>
          <a:solidFill>
            <a:srgbClr val="356E55"/>
          </a:solidFill>
          <a:ln>
            <a:solidFill>
              <a:srgbClr val="356E55"/>
            </a:solidFill>
          </a:ln>
        </p:spPr>
        <p:txBody>
          <a:bodyPr/>
          <a:lstStyle/>
          <a:p>
            <a:endParaRPr lang="ko-KR" altLang="en-US" b="1">
              <a:solidFill>
                <a:srgbClr val="356E55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054EE5F-A5A6-1E25-88F6-18C2A776405C}"/>
              </a:ext>
            </a:extLst>
          </p:cNvPr>
          <p:cNvSpPr/>
          <p:nvPr/>
        </p:nvSpPr>
        <p:spPr>
          <a:xfrm>
            <a:off x="15013132" y="9402222"/>
            <a:ext cx="380171" cy="338043"/>
          </a:xfrm>
          <a:custGeom>
            <a:avLst/>
            <a:gdLst/>
            <a:ahLst/>
            <a:cxnLst/>
            <a:rect l="l" t="t" r="r" b="b"/>
            <a:pathLst>
              <a:path w="48028" h="42706">
                <a:moveTo>
                  <a:pt x="21353" y="0"/>
                </a:moveTo>
                <a:lnTo>
                  <a:pt x="26675" y="0"/>
                </a:lnTo>
                <a:cubicBezTo>
                  <a:pt x="38468" y="0"/>
                  <a:pt x="48028" y="9560"/>
                  <a:pt x="48028" y="21353"/>
                </a:cubicBezTo>
                <a:lnTo>
                  <a:pt x="48028" y="21353"/>
                </a:lnTo>
                <a:cubicBezTo>
                  <a:pt x="48028" y="27016"/>
                  <a:pt x="45779" y="32447"/>
                  <a:pt x="41774" y="36452"/>
                </a:cubicBezTo>
                <a:cubicBezTo>
                  <a:pt x="37770" y="40456"/>
                  <a:pt x="32338" y="42706"/>
                  <a:pt x="26675" y="42706"/>
                </a:cubicBezTo>
                <a:lnTo>
                  <a:pt x="21353" y="42706"/>
                </a:lnTo>
                <a:cubicBezTo>
                  <a:pt x="9560" y="42706"/>
                  <a:pt x="0" y="33146"/>
                  <a:pt x="0" y="21353"/>
                </a:cubicBezTo>
                <a:lnTo>
                  <a:pt x="0" y="21353"/>
                </a:lnTo>
                <a:cubicBezTo>
                  <a:pt x="0" y="9560"/>
                  <a:pt x="9560" y="0"/>
                  <a:pt x="21353" y="0"/>
                </a:cubicBezTo>
                <a:close/>
              </a:path>
            </a:pathLst>
          </a:custGeom>
          <a:solidFill>
            <a:srgbClr val="356E55"/>
          </a:solidFill>
          <a:ln>
            <a:solidFill>
              <a:srgbClr val="356E55"/>
            </a:solidFill>
          </a:ln>
        </p:spPr>
        <p:txBody>
          <a:bodyPr/>
          <a:lstStyle/>
          <a:p>
            <a:endParaRPr lang="ko-KR" altLang="en-US" b="1">
              <a:solidFill>
                <a:srgbClr val="356E55"/>
              </a:solidFill>
            </a:endParaRP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ABF0E680-6849-0B78-9D58-2E9DB283CE8D}"/>
              </a:ext>
            </a:extLst>
          </p:cNvPr>
          <p:cNvSpPr/>
          <p:nvPr/>
        </p:nvSpPr>
        <p:spPr>
          <a:xfrm>
            <a:off x="6992483" y="9437905"/>
            <a:ext cx="380171" cy="338043"/>
          </a:xfrm>
          <a:custGeom>
            <a:avLst/>
            <a:gdLst/>
            <a:ahLst/>
            <a:cxnLst/>
            <a:rect l="l" t="t" r="r" b="b"/>
            <a:pathLst>
              <a:path w="48028" h="42706">
                <a:moveTo>
                  <a:pt x="21353" y="0"/>
                </a:moveTo>
                <a:lnTo>
                  <a:pt x="26675" y="0"/>
                </a:lnTo>
                <a:cubicBezTo>
                  <a:pt x="38468" y="0"/>
                  <a:pt x="48028" y="9560"/>
                  <a:pt x="48028" y="21353"/>
                </a:cubicBezTo>
                <a:lnTo>
                  <a:pt x="48028" y="21353"/>
                </a:lnTo>
                <a:cubicBezTo>
                  <a:pt x="48028" y="27016"/>
                  <a:pt x="45779" y="32447"/>
                  <a:pt x="41774" y="36452"/>
                </a:cubicBezTo>
                <a:cubicBezTo>
                  <a:pt x="37770" y="40456"/>
                  <a:pt x="32338" y="42706"/>
                  <a:pt x="26675" y="42706"/>
                </a:cubicBezTo>
                <a:lnTo>
                  <a:pt x="21353" y="42706"/>
                </a:lnTo>
                <a:cubicBezTo>
                  <a:pt x="9560" y="42706"/>
                  <a:pt x="0" y="33146"/>
                  <a:pt x="0" y="21353"/>
                </a:cubicBezTo>
                <a:lnTo>
                  <a:pt x="0" y="21353"/>
                </a:lnTo>
                <a:cubicBezTo>
                  <a:pt x="0" y="9560"/>
                  <a:pt x="9560" y="0"/>
                  <a:pt x="21353" y="0"/>
                </a:cubicBezTo>
                <a:close/>
              </a:path>
            </a:pathLst>
          </a:custGeom>
          <a:solidFill>
            <a:srgbClr val="356E55"/>
          </a:solidFill>
          <a:ln>
            <a:solidFill>
              <a:srgbClr val="356E55"/>
            </a:solidFill>
          </a:ln>
        </p:spPr>
        <p:txBody>
          <a:bodyPr/>
          <a:lstStyle/>
          <a:p>
            <a:endParaRPr lang="ko-KR" altLang="en-US" b="1">
              <a:solidFill>
                <a:srgbClr val="356E55"/>
              </a:solidFill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BC213704-9F82-5B01-848D-B2C3336DFCA4}"/>
              </a:ext>
            </a:extLst>
          </p:cNvPr>
          <p:cNvSpPr/>
          <p:nvPr/>
        </p:nvSpPr>
        <p:spPr>
          <a:xfrm>
            <a:off x="11313478" y="9445876"/>
            <a:ext cx="380171" cy="338043"/>
          </a:xfrm>
          <a:custGeom>
            <a:avLst/>
            <a:gdLst/>
            <a:ahLst/>
            <a:cxnLst/>
            <a:rect l="l" t="t" r="r" b="b"/>
            <a:pathLst>
              <a:path w="48028" h="42706">
                <a:moveTo>
                  <a:pt x="21353" y="0"/>
                </a:moveTo>
                <a:lnTo>
                  <a:pt x="26675" y="0"/>
                </a:lnTo>
                <a:cubicBezTo>
                  <a:pt x="38468" y="0"/>
                  <a:pt x="48028" y="9560"/>
                  <a:pt x="48028" y="21353"/>
                </a:cubicBezTo>
                <a:lnTo>
                  <a:pt x="48028" y="21353"/>
                </a:lnTo>
                <a:cubicBezTo>
                  <a:pt x="48028" y="27016"/>
                  <a:pt x="45779" y="32447"/>
                  <a:pt x="41774" y="36452"/>
                </a:cubicBezTo>
                <a:cubicBezTo>
                  <a:pt x="37770" y="40456"/>
                  <a:pt x="32338" y="42706"/>
                  <a:pt x="26675" y="42706"/>
                </a:cubicBezTo>
                <a:lnTo>
                  <a:pt x="21353" y="42706"/>
                </a:lnTo>
                <a:cubicBezTo>
                  <a:pt x="9560" y="42706"/>
                  <a:pt x="0" y="33146"/>
                  <a:pt x="0" y="21353"/>
                </a:cubicBezTo>
                <a:lnTo>
                  <a:pt x="0" y="21353"/>
                </a:lnTo>
                <a:cubicBezTo>
                  <a:pt x="0" y="9560"/>
                  <a:pt x="9560" y="0"/>
                  <a:pt x="21353" y="0"/>
                </a:cubicBezTo>
                <a:close/>
              </a:path>
            </a:pathLst>
          </a:custGeom>
          <a:solidFill>
            <a:srgbClr val="356E55"/>
          </a:solidFill>
          <a:ln>
            <a:solidFill>
              <a:srgbClr val="356E55"/>
            </a:solidFill>
          </a:ln>
        </p:spPr>
        <p:txBody>
          <a:bodyPr/>
          <a:lstStyle/>
          <a:p>
            <a:endParaRPr lang="ko-KR" altLang="en-US" b="1">
              <a:solidFill>
                <a:srgbClr val="356E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90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7C6EDA6-CDE9-263A-6781-24B61E2F7B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556000" y="1930400"/>
            <a:ext cx="9474200" cy="7480300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EBA284DE-3515-B3D0-38E6-6B5A28498F17}"/>
              </a:ext>
            </a:extLst>
          </p:cNvPr>
          <p:cNvSpPr txBox="1"/>
          <p:nvPr/>
        </p:nvSpPr>
        <p:spPr>
          <a:xfrm>
            <a:off x="7092950" y="2061713"/>
            <a:ext cx="4102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800" b="1" i="0" u="none" strike="noStrike" dirty="0" err="1">
                <a:solidFill>
                  <a:srgbClr val="356E55"/>
                </a:solidFill>
                <a:latin typeface="Pretendard Medium"/>
              </a:rPr>
              <a:t>RESUlT</a:t>
            </a:r>
            <a:r>
              <a:rPr lang="en-US" sz="3800" b="1" i="0" u="none" strike="noStrike" dirty="0">
                <a:solidFill>
                  <a:srgbClr val="356E55"/>
                </a:solidFill>
                <a:latin typeface="Pretendard Medium"/>
              </a:rPr>
              <a:t> 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A9537FB-1680-D1B8-ACF5-37606347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A3ADE8F-3828-1FCB-0B5F-A1ECAB03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799EDF8-B8CF-7C50-852B-CCB3AB1EE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C1E9B94-E92D-27AD-F366-8A41BCE7277B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Guard Duty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EA1185F-B276-C0A9-38A1-4434D8A64BE9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B004CBB-9EB2-8977-C179-3BA05ED07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580" y="2061713"/>
            <a:ext cx="915598" cy="915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D50404-AA97-2A88-2032-58F900143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68" y="3128513"/>
            <a:ext cx="8980876" cy="5228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EC7E96-5D1F-9001-035C-A195E2185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1" y="3123453"/>
            <a:ext cx="7450468" cy="55231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7B20B9-0707-9637-ACBF-5B5617F9B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31565" y="1640356"/>
            <a:ext cx="2656435" cy="4088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3AC684-53D1-2D8B-D7C8-B61C94F23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130" y="3123453"/>
            <a:ext cx="2475697" cy="36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66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7C6EDA6-CDE9-263A-6781-24B61E2F7B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556000" y="1930400"/>
            <a:ext cx="9474200" cy="7480300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EBA284DE-3515-B3D0-38E6-6B5A28498F17}"/>
              </a:ext>
            </a:extLst>
          </p:cNvPr>
          <p:cNvSpPr txBox="1"/>
          <p:nvPr/>
        </p:nvSpPr>
        <p:spPr>
          <a:xfrm>
            <a:off x="7092950" y="2061713"/>
            <a:ext cx="4102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800" b="1" i="0" u="none" strike="noStrike" dirty="0" err="1">
                <a:solidFill>
                  <a:srgbClr val="356E55"/>
                </a:solidFill>
                <a:latin typeface="Pretendard Medium"/>
              </a:rPr>
              <a:t>RESUlT</a:t>
            </a:r>
            <a:r>
              <a:rPr lang="en-US" sz="3800" b="1" i="0" u="none" strike="noStrike" dirty="0">
                <a:solidFill>
                  <a:srgbClr val="356E55"/>
                </a:solidFill>
                <a:latin typeface="Pretendard Medium"/>
              </a:rPr>
              <a:t> 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A9537FB-1680-D1B8-ACF5-37606347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A3ADE8F-3828-1FCB-0B5F-A1ECAB03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799EDF8-B8CF-7C50-852B-CCB3AB1EE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C1E9B94-E92D-27AD-F366-8A41BCE7277B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Guard Duty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EA1185F-B276-C0A9-38A1-4434D8A64BE9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CB004CBB-9EB2-8977-C179-3BA05ED07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580" y="2061713"/>
            <a:ext cx="915598" cy="9155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35FC3D-26BE-CBCA-2CC1-AC16C7844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61" y="2977311"/>
            <a:ext cx="16700278" cy="73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55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AAA377E6-5920-D60F-F81D-FABE0AA2D893}"/>
              </a:ext>
            </a:extLst>
          </p:cNvPr>
          <p:cNvSpPr txBox="1"/>
          <p:nvPr/>
        </p:nvSpPr>
        <p:spPr>
          <a:xfrm>
            <a:off x="889000" y="2425700"/>
            <a:ext cx="12941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4000" b="1" i="0" u="none" strike="noStrike" dirty="0" err="1">
                <a:solidFill>
                  <a:srgbClr val="356E55"/>
                </a:solidFill>
                <a:latin typeface="Pretendard SemiBold"/>
              </a:rPr>
              <a:t>GuardDuty</a:t>
            </a:r>
            <a:r>
              <a:rPr lang="en-US" altLang="ko-KR" sz="4000" b="1" i="0" u="none" strike="noStrike" dirty="0">
                <a:solidFill>
                  <a:srgbClr val="356E55"/>
                </a:solidFill>
                <a:latin typeface="Pretendard SemiBold"/>
              </a:rPr>
              <a:t> </a:t>
            </a:r>
            <a:r>
              <a:rPr lang="ko-KR" altLang="ko-KR" sz="4000" b="1" i="0" u="none" strike="noStrike" dirty="0">
                <a:solidFill>
                  <a:srgbClr val="356E55"/>
                </a:solidFill>
                <a:ea typeface="Pretendard SemiBold"/>
              </a:rPr>
              <a:t>기대</a:t>
            </a:r>
            <a:r>
              <a:rPr lang="en-US" altLang="ko-KR" sz="4000" b="1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altLang="ko-KR" sz="4000" b="1" i="0" u="none" strike="noStrike" dirty="0">
                <a:solidFill>
                  <a:srgbClr val="356E55"/>
                </a:solidFill>
                <a:ea typeface="Pretendard SemiBold"/>
              </a:rPr>
              <a:t>효과</a:t>
            </a:r>
            <a:r>
              <a:rPr lang="en-US" altLang="ko-KR" sz="4000" b="1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altLang="ko-KR" sz="4000" b="1" i="0" u="none" strike="noStrike" dirty="0">
                <a:solidFill>
                  <a:srgbClr val="356E55"/>
                </a:solidFill>
                <a:ea typeface="Pretendard SemiBold"/>
              </a:rPr>
              <a:t>및</a:t>
            </a:r>
            <a:r>
              <a:rPr lang="en-US" altLang="ko-KR" sz="4000" b="1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altLang="ko-KR" sz="4000" b="1" i="0" u="none" strike="noStrike" dirty="0">
                <a:solidFill>
                  <a:srgbClr val="356E55"/>
                </a:solidFill>
                <a:ea typeface="Pretendard SemiBold"/>
              </a:rPr>
              <a:t>확장</a:t>
            </a:r>
            <a:r>
              <a:rPr lang="en-US" altLang="ko-KR" sz="4000" b="1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altLang="ko-KR" sz="4000" b="1" i="0" u="none" strike="noStrike" dirty="0">
                <a:solidFill>
                  <a:srgbClr val="356E55"/>
                </a:solidFill>
                <a:ea typeface="Pretendard SemiBold"/>
              </a:rPr>
              <a:t>가능성</a:t>
            </a:r>
            <a:r>
              <a:rPr lang="en-US" altLang="ko-KR" sz="4000" b="1" i="0" u="none" strike="noStrike" dirty="0">
                <a:solidFill>
                  <a:srgbClr val="356E55"/>
                </a:solidFill>
                <a:latin typeface="Pretendard SemiBold"/>
              </a:rPr>
              <a:t> 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47130A9-F226-84A0-2C94-054FBC188C00}"/>
              </a:ext>
            </a:extLst>
          </p:cNvPr>
          <p:cNvSpPr txBox="1"/>
          <p:nvPr/>
        </p:nvSpPr>
        <p:spPr>
          <a:xfrm>
            <a:off x="990600" y="6261100"/>
            <a:ext cx="157226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ko-KR" sz="3000" b="1" i="0" u="none" strike="noStrike" dirty="0">
                <a:solidFill>
                  <a:schemeClr val="accent6"/>
                </a:solidFill>
                <a:ea typeface="Pretendard Medium"/>
              </a:rPr>
              <a:t>데이터</a:t>
            </a:r>
            <a:r>
              <a:rPr lang="en-US" altLang="ko-KR" sz="3000" b="1" i="0" u="none" strike="noStrike" dirty="0">
                <a:solidFill>
                  <a:schemeClr val="accent6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chemeClr val="accent6"/>
                </a:solidFill>
                <a:ea typeface="Pretendard Medium"/>
              </a:rPr>
              <a:t>소스</a:t>
            </a:r>
            <a:r>
              <a:rPr lang="en-US" altLang="ko-KR" sz="3000" b="1" i="0" u="none" strike="noStrike" dirty="0">
                <a:solidFill>
                  <a:schemeClr val="accent6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 err="1">
                <a:solidFill>
                  <a:schemeClr val="accent6"/>
                </a:solidFill>
                <a:ea typeface="Pretendard Medium"/>
              </a:rPr>
              <a:t>확장</a:t>
            </a:r>
            <a:r>
              <a:rPr lang="ko-KR" altLang="en-US" sz="3000" b="1" i="0" u="none" strike="noStrike" dirty="0" err="1">
                <a:solidFill>
                  <a:srgbClr val="356E55"/>
                </a:solidFill>
                <a:ea typeface="Pretendard Medium"/>
              </a:rPr>
              <a:t>：</a:t>
            </a:r>
            <a:r>
              <a:rPr lang="ko-KR" altLang="ko-KR" sz="3000" b="1" i="0" u="none" strike="noStrike" dirty="0" err="1">
                <a:solidFill>
                  <a:srgbClr val="356E55"/>
                </a:solidFill>
                <a:ea typeface="Pretendard Medium"/>
              </a:rPr>
              <a:t>서드파티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애플리케이션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통합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AWS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외부의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애플리케이션과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시스템에서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데이터를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가져와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SIEM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시스템에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통합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altLang="ko-KR" sz="3000" b="1" i="0" u="none" strike="noStrike" dirty="0">
              <a:solidFill>
                <a:srgbClr val="356E5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</a:pPr>
            <a:r>
              <a:rPr lang="ko-KR" altLang="ko-KR" sz="3000" b="1" i="0" u="none" strike="noStrike" dirty="0">
                <a:solidFill>
                  <a:schemeClr val="accent6"/>
                </a:solidFill>
                <a:ea typeface="Pretendard Medium"/>
              </a:rPr>
              <a:t>자동화와</a:t>
            </a:r>
            <a:r>
              <a:rPr lang="en-US" altLang="ko-KR" sz="3000" b="1" i="0" u="none" strike="noStrike" dirty="0">
                <a:solidFill>
                  <a:schemeClr val="accent6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chemeClr val="accent6"/>
                </a:solidFill>
                <a:ea typeface="Pretendard Medium"/>
              </a:rPr>
              <a:t>스케일</a:t>
            </a:r>
            <a:r>
              <a:rPr lang="ko-KR" altLang="en-US" sz="3000" b="1" i="0" u="none" strike="noStrike" dirty="0">
                <a:solidFill>
                  <a:schemeClr val="accent6"/>
                </a:solidFill>
                <a:ea typeface="Pretendard Medium"/>
              </a:rPr>
              <a:t>링</a:t>
            </a:r>
            <a:r>
              <a:rPr lang="ko-KR" altLang="en-US" sz="3000" b="1" i="0" u="none" strike="noStrike" dirty="0">
                <a:solidFill>
                  <a:srgbClr val="356E55"/>
                </a:solidFill>
                <a:ea typeface="Pretendard Medium"/>
              </a:rPr>
              <a:t>：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벤트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기반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자동화를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구현하여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en-US" altLang="ko-KR" sz="3000" b="1" i="0" u="none" strike="noStrike" dirty="0" err="1">
                <a:solidFill>
                  <a:srgbClr val="356E55"/>
                </a:solidFill>
                <a:latin typeface="Pretendard Medium"/>
              </a:rPr>
              <a:t>GuardDuty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경고에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대한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자동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대응을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설정</a:t>
            </a:r>
            <a:r>
              <a:rPr lang="en-US" altLang="ko-KR" sz="3000" b="0" i="0" u="none" strike="noStrike" dirty="0">
                <a:solidFill>
                  <a:srgbClr val="356E55"/>
                </a:solidFill>
                <a:latin typeface="Pretendard Medium"/>
              </a:rPr>
              <a:t>
</a:t>
            </a:r>
          </a:p>
          <a:p>
            <a:pPr lvl="0" algn="l">
              <a:lnSpc>
                <a:spcPct val="116199"/>
              </a:lnSpc>
            </a:pPr>
            <a:r>
              <a:rPr lang="ko-KR" altLang="ko-KR" sz="3000" b="1" i="0" u="none" strike="noStrike" dirty="0">
                <a:solidFill>
                  <a:schemeClr val="accent6"/>
                </a:solidFill>
                <a:ea typeface="Pretendard Medium"/>
              </a:rPr>
              <a:t>알림</a:t>
            </a:r>
            <a:r>
              <a:rPr lang="en-US" altLang="ko-KR" sz="3000" b="1" i="0" u="none" strike="noStrike" dirty="0">
                <a:solidFill>
                  <a:schemeClr val="accent6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chemeClr val="accent6"/>
                </a:solidFill>
                <a:ea typeface="Pretendard Medium"/>
              </a:rPr>
              <a:t>및</a:t>
            </a:r>
            <a:r>
              <a:rPr lang="en-US" altLang="ko-KR" sz="3000" b="1" i="0" u="none" strike="noStrike" dirty="0">
                <a:solidFill>
                  <a:schemeClr val="accent6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chemeClr val="accent6"/>
                </a:solidFill>
                <a:ea typeface="Pretendard Medium"/>
              </a:rPr>
              <a:t>보고</a:t>
            </a:r>
            <a:r>
              <a:rPr lang="en-US" altLang="ko-KR" sz="3000" b="1" dirty="0">
                <a:solidFill>
                  <a:schemeClr val="accent6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3000" b="1" i="0" u="none" strike="noStrike" dirty="0">
                <a:solidFill>
                  <a:schemeClr val="accent6"/>
                </a:solidFill>
                <a:latin typeface="Pretendard Medium"/>
              </a:rPr>
              <a:t>SNS </a:t>
            </a:r>
            <a:r>
              <a:rPr lang="ko-KR" altLang="ko-KR" sz="3000" b="1" i="0" u="none" strike="noStrike" dirty="0">
                <a:solidFill>
                  <a:schemeClr val="accent6"/>
                </a:solidFill>
                <a:ea typeface="Pretendard Medium"/>
              </a:rPr>
              <a:t>알림</a:t>
            </a:r>
            <a:r>
              <a:rPr lang="ko-KR" altLang="en-US" sz="3000" b="1" i="0" u="none" strike="noStrike" dirty="0">
                <a:solidFill>
                  <a:srgbClr val="356E55"/>
                </a:solidFill>
                <a:ea typeface="Pretendard Medium"/>
              </a:rPr>
              <a:t>：</a:t>
            </a:r>
            <a:r>
              <a:rPr lang="en-US" altLang="ko-KR" sz="3000" b="1" i="0" u="none" strike="noStrike" dirty="0" err="1">
                <a:solidFill>
                  <a:srgbClr val="356E55"/>
                </a:solidFill>
                <a:latin typeface="Pretendard Medium"/>
              </a:rPr>
              <a:t>GuardDuty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경고와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CloudWatch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경고를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SNS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를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통해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다양한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채널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(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이메일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, SMS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등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)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로</a:t>
            </a:r>
            <a:r>
              <a:rPr lang="en-US" altLang="ko-KR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altLang="ko-KR" sz="3000" b="1" i="0" u="none" strike="noStrike" dirty="0">
                <a:solidFill>
                  <a:srgbClr val="356E55"/>
                </a:solidFill>
                <a:ea typeface="Pretendard Medium"/>
              </a:rPr>
              <a:t>알림</a:t>
            </a:r>
            <a:r>
              <a:rPr lang="en-US" altLang="ko-KR" sz="3000" b="0" i="0" u="none" strike="noStrike" dirty="0">
                <a:solidFill>
                  <a:srgbClr val="356E55"/>
                </a:solidFill>
                <a:latin typeface="Pretendard Medium"/>
              </a:rPr>
              <a:t>
</a:t>
            </a:r>
          </a:p>
          <a:p>
            <a:pPr lvl="0" algn="l">
              <a:lnSpc>
                <a:spcPct val="116199"/>
              </a:lnSpc>
            </a:pPr>
            <a:endParaRPr lang="en-US" altLang="ko-KR" sz="3000" b="0" i="0" u="none" strike="noStrike" dirty="0">
              <a:solidFill>
                <a:srgbClr val="356E5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</a:pPr>
            <a:endParaRPr lang="en-US" altLang="ko-KR" sz="3000" b="0" i="0" u="none" strike="noStrike" dirty="0">
              <a:solidFill>
                <a:srgbClr val="356E5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</a:pPr>
            <a:endParaRPr lang="en-US" altLang="ko-KR" sz="3000" b="0" i="0" u="none" strike="noStrike" dirty="0">
              <a:solidFill>
                <a:srgbClr val="356E5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</a:pPr>
            <a:endParaRPr lang="en-US" altLang="ko-KR" sz="3000" b="0" i="0" u="none" strike="noStrike" dirty="0">
              <a:solidFill>
                <a:srgbClr val="356E5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</a:pPr>
            <a:endParaRPr lang="en-US" altLang="ko-KR" sz="3000" b="0" i="0" u="none" strike="noStrike" dirty="0">
              <a:solidFill>
                <a:srgbClr val="356E5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</a:pPr>
            <a:endParaRPr lang="en-US" altLang="ko-KR" sz="3000" b="0" i="0" u="none" strike="noStrike" dirty="0">
              <a:solidFill>
                <a:srgbClr val="356E5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</a:pPr>
            <a:endParaRPr lang="en-US" altLang="ko-KR" sz="3000" b="0" i="0" u="none" strike="noStrike" dirty="0">
              <a:solidFill>
                <a:srgbClr val="356E55"/>
              </a:solidFill>
              <a:latin typeface="Pretendard Mediu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5F5AAA6-B614-F437-B584-0CEA2EB0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F10807-4BDE-E252-6B48-5153E295E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BC939A35-D097-759F-A9BA-357A64E6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259461D2-3CA7-FE20-0668-13347F023163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Security Hub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9AFF847-D898-568E-EB36-957943D6E539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85789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FF7908D-B3F9-4419-74E4-ECAC571297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105400" y="1930400"/>
            <a:ext cx="7200900" cy="7429500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96D3FA5D-01F3-33BC-FABC-9B1032E43119}"/>
              </a:ext>
            </a:extLst>
          </p:cNvPr>
          <p:cNvSpPr txBox="1"/>
          <p:nvPr/>
        </p:nvSpPr>
        <p:spPr>
          <a:xfrm>
            <a:off x="3975100" y="4381500"/>
            <a:ext cx="9842500" cy="2019300"/>
          </a:xfrm>
          <a:prstGeom prst="rect">
            <a:avLst/>
          </a:prstGeom>
          <a:effectLst>
            <a:outerShdw dist="72038" dir="13500000">
              <a:srgbClr val="EEEEEE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1300" b="0" i="0" u="none" strike="noStrike">
                <a:solidFill>
                  <a:srgbClr val="356E55"/>
                </a:solidFill>
                <a:latin typeface="Pretendard ExtraBold"/>
              </a:rPr>
              <a:t>DNS LOG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36D7E22-5734-12EF-2FDF-A7AD9018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373D79-07E6-722C-F53F-A75BD6A67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2AECC0F-86DC-1135-F763-9F8E56C45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883209B-1926-6219-7119-1D89B20274E9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DNS LOG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1FBBD085-A10F-FDC0-B0B1-91BFAF698079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6757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9F0845F-17C1-19FA-B7BE-BD088673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9258300" cy="7048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FC0ED5F-0114-A773-E536-C902A1257FC4}"/>
              </a:ext>
            </a:extLst>
          </p:cNvPr>
          <p:cNvSpPr txBox="1"/>
          <p:nvPr/>
        </p:nvSpPr>
        <p:spPr>
          <a:xfrm>
            <a:off x="9969500" y="2247900"/>
            <a:ext cx="7429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DNS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로그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수집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: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데이터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유출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탐지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전략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7731035-BB65-3816-E875-C3955578AA53}"/>
              </a:ext>
            </a:extLst>
          </p:cNvPr>
          <p:cNvSpPr txBox="1"/>
          <p:nvPr/>
        </p:nvSpPr>
        <p:spPr>
          <a:xfrm>
            <a:off x="9931400" y="5067300"/>
            <a:ext cx="82042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DNS TXT </a:t>
            </a: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레코드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도메인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네임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시스템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(DNS)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 </a:t>
            </a:r>
          </a:p>
          <a:p>
            <a:pPr lvl="0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유형으로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주로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텍스트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정보를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저장하는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데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사용</a:t>
            </a:r>
          </a:p>
          <a:p>
            <a:pPr lvl="0">
              <a:lnSpc>
                <a:spcPct val="116199"/>
              </a:lnSpc>
            </a:pPr>
            <a:endParaRPr lang="ko-KR" sz="3000" b="0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이메일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1" i="0" u="none" strike="noStrike" dirty="0" err="1">
                <a:solidFill>
                  <a:srgbClr val="356E55"/>
                </a:solidFill>
                <a:ea typeface="Pretendard Medium"/>
              </a:rPr>
              <a:t>스푸핑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방지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(SPF), </a:t>
            </a: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이메일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무결성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및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검증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(DKIM), </a:t>
            </a: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이메일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인증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정책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설정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(DMARC) </a:t>
            </a: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등에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356E55"/>
                </a:solidFill>
                <a:ea typeface="Pretendard Medium"/>
              </a:rPr>
              <a:t>사용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B35A0FBB-6EA5-43B6-2003-A0C312EC4181}"/>
              </a:ext>
            </a:extLst>
          </p:cNvPr>
          <p:cNvSpPr txBox="1"/>
          <p:nvPr/>
        </p:nvSpPr>
        <p:spPr>
          <a:xfrm>
            <a:off x="9982200" y="3441700"/>
            <a:ext cx="8204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데이터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유출</a:t>
            </a:r>
            <a:r>
              <a:rPr lang="ko-KR" sz="3000" i="0" u="none" strike="noStrike" dirty="0">
                <a:solidFill>
                  <a:srgbClr val="366E55"/>
                </a:solidFill>
                <a:ea typeface="Pretendard Medium"/>
              </a:rPr>
              <a:t>을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i="0" u="none" strike="noStrike" dirty="0">
                <a:solidFill>
                  <a:srgbClr val="356E55"/>
                </a:solidFill>
                <a:ea typeface="Pretendard Medium"/>
              </a:rPr>
              <a:t>방지하기</a:t>
            </a:r>
            <a:r>
              <a:rPr lang="en-US" sz="300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i="0" u="none" strike="noStrike" dirty="0">
                <a:solidFill>
                  <a:srgbClr val="356E55"/>
                </a:solidFill>
                <a:ea typeface="Pretendard Medium"/>
              </a:rPr>
              <a:t>위해</a:t>
            </a:r>
            <a:r>
              <a:rPr lang="en-US" sz="3000" i="0" u="none" strike="noStrike" dirty="0">
                <a:solidFill>
                  <a:srgbClr val="356E55"/>
                </a:solidFill>
                <a:latin typeface="Pretendard Medium"/>
              </a:rPr>
              <a:t> DNS </a:t>
            </a:r>
            <a:r>
              <a:rPr lang="ko-KR" sz="3000" i="0" u="none" strike="noStrike" dirty="0">
                <a:solidFill>
                  <a:srgbClr val="356E55"/>
                </a:solidFill>
                <a:ea typeface="Pretendard Medium"/>
              </a:rPr>
              <a:t>로그에서</a:t>
            </a:r>
            <a:r>
              <a:rPr lang="en-US" sz="3000" i="0" u="none" strike="noStrike" dirty="0">
                <a:solidFill>
                  <a:srgbClr val="356E55"/>
                </a:solidFill>
                <a:latin typeface="Pretendard Medium"/>
              </a:rPr>
              <a:t> </a:t>
            </a:r>
          </a:p>
          <a:p>
            <a:pPr lvl="0">
              <a:lnSpc>
                <a:spcPct val="116199"/>
              </a:lnSpc>
            </a:pPr>
            <a:r>
              <a:rPr lang="ko-KR" sz="3000" i="0" u="none" strike="noStrike" dirty="0">
                <a:solidFill>
                  <a:srgbClr val="356E55"/>
                </a:solidFill>
                <a:ea typeface="Pretendard Medium"/>
              </a:rPr>
              <a:t>비정상적인</a:t>
            </a:r>
            <a:r>
              <a:rPr lang="en-US" sz="300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i="0" u="none" strike="noStrike" dirty="0">
                <a:solidFill>
                  <a:srgbClr val="356E55"/>
                </a:solidFill>
                <a:ea typeface="Pretendard Medium"/>
              </a:rPr>
              <a:t>쿼리</a:t>
            </a:r>
            <a:r>
              <a:rPr lang="en-US" sz="3000" i="0" u="none" strike="noStrike" dirty="0">
                <a:solidFill>
                  <a:srgbClr val="356E55"/>
                </a:solidFill>
                <a:latin typeface="Pretendard Medium"/>
              </a:rPr>
              <a:t>, </a:t>
            </a:r>
            <a:r>
              <a:rPr lang="ko-KR" sz="3000" i="0" u="none" strike="noStrike" dirty="0">
                <a:solidFill>
                  <a:srgbClr val="356E55"/>
                </a:solidFill>
                <a:ea typeface="Pretendard Medium"/>
              </a:rPr>
              <a:t>특히</a:t>
            </a:r>
            <a:r>
              <a:rPr lang="en-US" sz="300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i="0" u="none" strike="noStrike" dirty="0">
                <a:solidFill>
                  <a:srgbClr val="356E55"/>
                </a:solidFill>
                <a:ea typeface="Pretendard Medium"/>
              </a:rPr>
              <a:t>대량의</a:t>
            </a:r>
            <a:r>
              <a:rPr lang="en-US" sz="3000" i="0" u="none" strike="noStrike" dirty="0">
                <a:solidFill>
                  <a:srgbClr val="356E55"/>
                </a:solidFill>
                <a:latin typeface="Pretendard Medium"/>
              </a:rPr>
              <a:t> TXT </a:t>
            </a:r>
            <a:r>
              <a:rPr lang="ko-KR" sz="3000" i="0" u="none" strike="noStrike" dirty="0">
                <a:solidFill>
                  <a:srgbClr val="356E55"/>
                </a:solidFill>
                <a:ea typeface="Pretendard Medium"/>
              </a:rPr>
              <a:t>레코드</a:t>
            </a:r>
            <a:r>
              <a:rPr lang="en-US" sz="300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i="0" u="none" strike="noStrike" dirty="0">
                <a:solidFill>
                  <a:srgbClr val="356E55"/>
                </a:solidFill>
                <a:ea typeface="Pretendard Medium"/>
              </a:rPr>
              <a:t>쿼리를</a:t>
            </a:r>
            <a:r>
              <a:rPr lang="en-US" sz="300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i="0" u="none" strike="noStrike" dirty="0">
                <a:solidFill>
                  <a:srgbClr val="356E55"/>
                </a:solidFill>
                <a:ea typeface="Pretendard Medium"/>
              </a:rPr>
              <a:t>탐지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00B8CB7-0B13-189F-1D31-6111FF8C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EAA701BD-7986-F557-9CE8-8E5E08CF8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6176C098-DEA8-B757-0BF0-E70635BD8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D5B9EF91-C0D6-6F17-5951-92A9D3DF4CAC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DNS LOG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D4733644-F36A-3BD4-7151-B4F8055F0487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63812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D960C4D-79E5-5211-57C9-6DABB1CCB0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105400" y="1930400"/>
            <a:ext cx="7200900" cy="74295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30ACF99-76C2-AAB7-B5AF-9576EFC8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DEEC7D8D-75D3-9D76-FA38-92242037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F979C3A0-2DD7-CCF8-E77A-A65E54FD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CE93D9F0-002B-3089-DF00-DF1B18FA5C3E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DNS LOG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9881D483-549F-6884-BBFE-61F955F95B72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496CF7-D6DB-3F40-199D-A3C5745BC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51104" y="647700"/>
            <a:ext cx="20845999" cy="107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5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EAFC18-46A1-1583-9FB2-5D2CD55DB9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105400" y="1930400"/>
            <a:ext cx="7200900" cy="7429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8AB9EA-8AE8-1C0F-F3E5-DF2FD5B1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692400"/>
            <a:ext cx="4356100" cy="4876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691B678-E063-9EA8-E4B0-0EFEB8589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400" y="2692400"/>
            <a:ext cx="3721100" cy="381000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A6A437C-1CF6-FE81-C5D6-E964E4657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2717800"/>
            <a:ext cx="3416300" cy="3784600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CF72AC60-D5DE-6013-560D-B7BE411CC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3900" y="5651500"/>
            <a:ext cx="4787900" cy="2146300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2DAE796B-880C-0FED-AF35-24568F3CC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2679700"/>
            <a:ext cx="5473700" cy="4838700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C0ACB554-B742-9F23-B11B-781CADC71D3A}"/>
              </a:ext>
            </a:extLst>
          </p:cNvPr>
          <p:cNvSpPr txBox="1"/>
          <p:nvPr/>
        </p:nvSpPr>
        <p:spPr>
          <a:xfrm>
            <a:off x="5448300" y="8064500"/>
            <a:ext cx="5067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1" i="0" u="none" strike="noStrike">
                <a:solidFill>
                  <a:srgbClr val="356E55"/>
                </a:solidFill>
                <a:ea typeface="Pretendard Medium"/>
              </a:rPr>
              <a:t>대량의</a:t>
            </a:r>
            <a:r>
              <a:rPr lang="en-US" sz="2200" b="1" i="0" u="none" strike="noStrike">
                <a:solidFill>
                  <a:srgbClr val="356E55"/>
                </a:solidFill>
                <a:latin typeface="Pretendard Medium"/>
              </a:rPr>
              <a:t> TXT </a:t>
            </a:r>
            <a:r>
              <a:rPr lang="ko-KR" sz="2200" b="1" i="0" u="none" strike="noStrike">
                <a:solidFill>
                  <a:srgbClr val="356E55"/>
                </a:solidFill>
                <a:ea typeface="Pretendard Medium"/>
              </a:rPr>
              <a:t>레코드</a:t>
            </a:r>
            <a:r>
              <a:rPr lang="en-US" sz="2200" b="1" i="0" u="none" strike="noStrike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>
                <a:solidFill>
                  <a:srgbClr val="356E55"/>
                </a:solidFill>
                <a:ea typeface="Pretendard Medium"/>
              </a:rPr>
              <a:t>쿼리를</a:t>
            </a:r>
            <a:r>
              <a:rPr lang="en-US" sz="2200" b="1" i="0" u="none" strike="noStrike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>
                <a:solidFill>
                  <a:srgbClr val="356E55"/>
                </a:solidFill>
                <a:ea typeface="Pretendard Medium"/>
              </a:rPr>
              <a:t>전송하여</a:t>
            </a:r>
          </a:p>
          <a:p>
            <a:pPr lvl="0" algn="ctr">
              <a:lnSpc>
                <a:spcPct val="116199"/>
              </a:lnSpc>
            </a:pPr>
            <a:r>
              <a:rPr lang="en-US" sz="2200" b="1" i="0" u="none" strike="noStrike">
                <a:solidFill>
                  <a:srgbClr val="356E55"/>
                </a:solidFill>
                <a:latin typeface="Pretendard Medium"/>
              </a:rPr>
              <a:t> </a:t>
            </a:r>
            <a:r>
              <a:rPr lang="ko-KR" sz="2200" b="1" i="0" u="none" strike="noStrike">
                <a:solidFill>
                  <a:srgbClr val="356E55"/>
                </a:solidFill>
                <a:ea typeface="Pretendard Medium"/>
              </a:rPr>
              <a:t>특정</a:t>
            </a:r>
            <a:r>
              <a:rPr lang="en-US" sz="2200" b="1" i="0" u="none" strike="noStrike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>
                <a:solidFill>
                  <a:srgbClr val="356E55"/>
                </a:solidFill>
                <a:ea typeface="Pretendard Medium"/>
              </a:rPr>
              <a:t>도메인에</a:t>
            </a:r>
            <a:r>
              <a:rPr lang="en-US" sz="2200" b="1" i="0" u="none" strike="noStrike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>
                <a:solidFill>
                  <a:srgbClr val="356E55"/>
                </a:solidFill>
                <a:ea typeface="Pretendard Medium"/>
              </a:rPr>
              <a:t>대한</a:t>
            </a:r>
            <a:r>
              <a:rPr lang="en-US" sz="2200" b="1" i="0" u="none" strike="noStrike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>
                <a:solidFill>
                  <a:srgbClr val="356E55"/>
                </a:solidFill>
                <a:ea typeface="Pretendard Medium"/>
              </a:rPr>
              <a:t>비정상적인</a:t>
            </a:r>
            <a:r>
              <a:rPr lang="en-US" sz="2200" b="1" i="0" u="none" strike="noStrike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>
                <a:solidFill>
                  <a:srgbClr val="356E55"/>
                </a:solidFill>
                <a:ea typeface="Pretendard Medium"/>
              </a:rPr>
              <a:t>요청을</a:t>
            </a:r>
            <a:r>
              <a:rPr lang="en-US" sz="2200" b="1" i="0" u="none" strike="noStrike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>
                <a:solidFill>
                  <a:srgbClr val="356E55"/>
                </a:solidFill>
                <a:ea typeface="Pretendard Medium"/>
              </a:rPr>
              <a:t>발생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3AE05AF4-3C49-4AAB-BDE4-33B4382AA3AC}"/>
              </a:ext>
            </a:extLst>
          </p:cNvPr>
          <p:cNvSpPr txBox="1"/>
          <p:nvPr/>
        </p:nvSpPr>
        <p:spPr>
          <a:xfrm>
            <a:off x="11099800" y="8089900"/>
            <a:ext cx="6616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1" i="0" u="none" strike="noStrike" dirty="0">
                <a:solidFill>
                  <a:srgbClr val="356E55"/>
                </a:solidFill>
                <a:latin typeface="Pretendard Medium"/>
              </a:rPr>
              <a:t> CloudWatch Logs Insights</a:t>
            </a:r>
            <a:r>
              <a:rPr lang="ko-KR" sz="2200" b="1" i="0" u="none" strike="noStrike" dirty="0">
                <a:solidFill>
                  <a:srgbClr val="356E55"/>
                </a:solidFill>
                <a:ea typeface="Pretendard Medium"/>
              </a:rPr>
              <a:t>에서</a:t>
            </a:r>
            <a:r>
              <a:rPr lang="en-US" sz="22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 dirty="0">
                <a:solidFill>
                  <a:srgbClr val="356E55"/>
                </a:solidFill>
                <a:ea typeface="Pretendard Medium"/>
              </a:rPr>
              <a:t>위와</a:t>
            </a:r>
            <a:r>
              <a:rPr lang="en-US" sz="22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 dirty="0">
                <a:solidFill>
                  <a:srgbClr val="356E55"/>
                </a:solidFill>
                <a:ea typeface="Pretendard Medium"/>
              </a:rPr>
              <a:t>같은</a:t>
            </a:r>
            <a:r>
              <a:rPr lang="en-US" sz="22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 dirty="0">
                <a:solidFill>
                  <a:srgbClr val="356E55"/>
                </a:solidFill>
                <a:ea typeface="Pretendard Medium"/>
              </a:rPr>
              <a:t>쿼리를</a:t>
            </a:r>
            <a:r>
              <a:rPr lang="en-US" sz="22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 dirty="0">
                <a:solidFill>
                  <a:srgbClr val="356E55"/>
                </a:solidFill>
                <a:ea typeface="Pretendard Medium"/>
              </a:rPr>
              <a:t>작성</a:t>
            </a:r>
          </a:p>
          <a:p>
            <a:pPr lvl="0" algn="ctr">
              <a:lnSpc>
                <a:spcPct val="116199"/>
              </a:lnSpc>
            </a:pPr>
            <a:r>
              <a:rPr lang="en-US" sz="2200" b="1" i="0" u="none" strike="noStrike" dirty="0">
                <a:solidFill>
                  <a:srgbClr val="356E55"/>
                </a:solidFill>
                <a:latin typeface="Pretendard Medium"/>
              </a:rPr>
              <a:t> </a:t>
            </a:r>
            <a:r>
              <a:rPr lang="ko-KR" sz="2200" b="1" i="0" u="none" strike="noStrike" dirty="0">
                <a:solidFill>
                  <a:srgbClr val="356E55"/>
                </a:solidFill>
                <a:ea typeface="Pretendard Medium"/>
              </a:rPr>
              <a:t>지표</a:t>
            </a:r>
            <a:r>
              <a:rPr lang="en-US" sz="22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 dirty="0">
                <a:solidFill>
                  <a:srgbClr val="356E55"/>
                </a:solidFill>
                <a:ea typeface="Pretendard Medium"/>
              </a:rPr>
              <a:t>필터를</a:t>
            </a:r>
            <a:r>
              <a:rPr lang="en-US" sz="22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 dirty="0">
                <a:solidFill>
                  <a:srgbClr val="356E55"/>
                </a:solidFill>
                <a:ea typeface="Pretendard Medium"/>
              </a:rPr>
              <a:t>생성하여</a:t>
            </a:r>
            <a:r>
              <a:rPr lang="en-US" sz="22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 dirty="0">
                <a:solidFill>
                  <a:srgbClr val="356E55"/>
                </a:solidFill>
                <a:ea typeface="Pretendard Medium"/>
              </a:rPr>
              <a:t>모니터링</a:t>
            </a:r>
            <a:r>
              <a:rPr lang="en-US" sz="22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 dirty="0">
                <a:solidFill>
                  <a:srgbClr val="356E55"/>
                </a:solidFill>
                <a:ea typeface="Pretendard Medium"/>
              </a:rPr>
              <a:t>후</a:t>
            </a:r>
            <a:r>
              <a:rPr lang="en-US" sz="22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200" b="1" i="0" u="none" strike="noStrike" dirty="0">
                <a:solidFill>
                  <a:srgbClr val="356E55"/>
                </a:solidFill>
                <a:ea typeface="Pretendard Medium"/>
              </a:rPr>
              <a:t>알람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EC1D171-FE6E-C888-6C28-F33A84D5B7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E0C414EE-3B39-9038-91D5-FA17A72802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2103388B-4900-45EF-DBBF-B9F02A5796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4A5BA818-AA66-637B-CB62-3C351635983E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DNS LOG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82E7F7A1-939E-46F9-3552-CC20575D4DF9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05685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953CF81-9744-E5DF-3800-556F916ABE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787900" y="1930400"/>
            <a:ext cx="7518400" cy="74295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395108D-7F88-5591-2C21-F54E27E6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9258300" cy="7048500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932A24EC-1609-78D3-A892-43CC3B8B39FA}"/>
              </a:ext>
            </a:extLst>
          </p:cNvPr>
          <p:cNvSpPr txBox="1"/>
          <p:nvPr/>
        </p:nvSpPr>
        <p:spPr>
          <a:xfrm>
            <a:off x="10045700" y="2324100"/>
            <a:ext cx="742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데이터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유출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탐지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전략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 </a:t>
            </a:r>
            <a:r>
              <a:rPr lang="ko-KR" sz="3500" b="1" i="0" u="none" strike="noStrike" dirty="0">
                <a:solidFill>
                  <a:srgbClr val="356E55"/>
                </a:solidFill>
                <a:ea typeface="Pretendard SemiBold"/>
              </a:rPr>
              <a:t>기대효과</a:t>
            </a:r>
            <a:endParaRPr lang="ko-KR" sz="3500" b="0" i="0" u="none" strike="noStrike" dirty="0">
              <a:solidFill>
                <a:srgbClr val="356E55"/>
              </a:solidFill>
              <a:ea typeface="Pretendard SemiBold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9E1A72B2-4F78-2F16-5268-7D3A62BA188E}"/>
              </a:ext>
            </a:extLst>
          </p:cNvPr>
          <p:cNvSpPr txBox="1"/>
          <p:nvPr/>
        </p:nvSpPr>
        <p:spPr>
          <a:xfrm>
            <a:off x="9944100" y="3962400"/>
            <a:ext cx="8204200" cy="426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실시간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탐지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및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대응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: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DNS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로그를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실시간으로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모니터링하고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분석하여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비정상적인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활동을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신속하게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탐지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가능</a:t>
            </a:r>
          </a:p>
          <a:p>
            <a:pPr lvl="0">
              <a:lnSpc>
                <a:spcPct val="116199"/>
              </a:lnSpc>
            </a:pPr>
            <a:endParaRPr lang="ko-KR" sz="3000" b="0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보안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강화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: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DNS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프로토콜을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악용한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데이터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유출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시도를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차단하여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시스템의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보안성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강화</a:t>
            </a:r>
          </a:p>
          <a:p>
            <a:pPr lvl="0">
              <a:lnSpc>
                <a:spcPct val="116199"/>
              </a:lnSpc>
            </a:pPr>
            <a:endParaRPr lang="ko-KR" sz="3000" b="0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중앙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b="1" i="0" u="none" strike="noStrike" dirty="0" err="1">
                <a:solidFill>
                  <a:srgbClr val="EE8755"/>
                </a:solidFill>
                <a:ea typeface="Pretendard Medium"/>
              </a:rPr>
              <a:t>집중화된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관리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다양한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리전에서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발생하는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로그를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중앙에서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관리함으로써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로그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분석의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효율성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보장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1D13AAA-C42E-D9F8-4932-F26A87923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E4464C86-3484-1E73-73C1-512BD01F9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BC7A4012-C41F-C535-91C3-3B54655B8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3C206D85-1581-E1FD-236D-CB790569C005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DNS LOG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D2DCCA1-EB99-C2CB-B9BD-DA252D1203B3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6154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64000">
              <a:schemeClr val="bg1"/>
            </a:gs>
            <a:gs pos="0">
              <a:schemeClr val="bg1"/>
            </a:gs>
            <a:gs pos="38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">
            <a:extLst>
              <a:ext uri="{FF2B5EF4-FFF2-40B4-BE49-F238E27FC236}">
                <a16:creationId xmlns:a16="http://schemas.microsoft.com/office/drawing/2014/main" id="{88CEFBBB-91BB-8BAF-A2D2-7021CDE3C1E4}"/>
              </a:ext>
            </a:extLst>
          </p:cNvPr>
          <p:cNvSpPr txBox="1"/>
          <p:nvPr/>
        </p:nvSpPr>
        <p:spPr>
          <a:xfrm>
            <a:off x="5346700" y="2235200"/>
            <a:ext cx="71247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100" b="1" u="none" strike="noStrike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SIEM </a:t>
            </a:r>
            <a:r>
              <a:rPr lang="ko-KR" sz="4100" b="1" u="none" strike="noStrike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</a:p>
        </p:txBody>
      </p:sp>
      <p:pic>
        <p:nvPicPr>
          <p:cNvPr id="21" name="Picture 7">
            <a:extLst>
              <a:ext uri="{FF2B5EF4-FFF2-40B4-BE49-F238E27FC236}">
                <a16:creationId xmlns:a16="http://schemas.microsoft.com/office/drawing/2014/main" id="{09870F43-3BDF-3AF9-0C1D-D982042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74750" y="3314700"/>
            <a:ext cx="15468600" cy="5803900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9BBBC639-FB84-8336-F4AA-330F4764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800850" y="6210300"/>
            <a:ext cx="4038600" cy="12700"/>
          </a:xfrm>
          <a:prstGeom prst="rect">
            <a:avLst/>
          </a:prstGeom>
        </p:spPr>
      </p:pic>
      <p:pic>
        <p:nvPicPr>
          <p:cNvPr id="23" name="Picture 9">
            <a:extLst>
              <a:ext uri="{FF2B5EF4-FFF2-40B4-BE49-F238E27FC236}">
                <a16:creationId xmlns:a16="http://schemas.microsoft.com/office/drawing/2014/main" id="{FCE61508-6260-BCE2-BEE9-6B235C12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750" y="6426200"/>
            <a:ext cx="1600200" cy="1562100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C945B152-4572-51A4-359D-AED6FE662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4650" y="6426200"/>
            <a:ext cx="1981200" cy="1562100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16D7FD02-CB56-7C76-B24A-ABF8B879B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3650" y="6426200"/>
            <a:ext cx="1549400" cy="1549400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0A1A3081-5D4C-9CB3-CC27-A35B6DB14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2457450" y="6197600"/>
            <a:ext cx="12903200" cy="12700"/>
          </a:xfrm>
          <a:prstGeom prst="rect">
            <a:avLst/>
          </a:prstGeom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9F150E78-193D-CF62-8889-E500042035BE}"/>
              </a:ext>
            </a:extLst>
          </p:cNvPr>
          <p:cNvSpPr txBox="1"/>
          <p:nvPr/>
        </p:nvSpPr>
        <p:spPr>
          <a:xfrm>
            <a:off x="2216150" y="4241800"/>
            <a:ext cx="67310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dirty="0">
                <a:solidFill>
                  <a:srgbClr val="356E55"/>
                </a:solidFill>
                <a:latin typeface="Pretendard SemiBold"/>
              </a:rPr>
              <a:t>WAF, VPC Flow, Guard Duty, </a:t>
            </a:r>
          </a:p>
          <a:p>
            <a:pPr lvl="0" algn="ctr">
              <a:lnSpc>
                <a:spcPct val="116199"/>
              </a:lnSpc>
            </a:pPr>
            <a:r>
              <a:rPr lang="en-US" sz="2700" b="0" i="0" u="none" strike="noStrike" dirty="0">
                <a:solidFill>
                  <a:srgbClr val="356E55"/>
                </a:solidFill>
                <a:latin typeface="Pretendard SemiBold"/>
              </a:rPr>
              <a:t>Security Hub, DNS logs</a:t>
            </a:r>
            <a:r>
              <a:rPr lang="ko-KR" sz="2700" b="0" i="0" u="none" strike="noStrike" dirty="0" err="1">
                <a:solidFill>
                  <a:srgbClr val="356E55"/>
                </a:solidFill>
                <a:ea typeface="Pretendard SemiBold"/>
              </a:rPr>
              <a:t>를</a:t>
            </a:r>
            <a:r>
              <a:rPr lang="en-US" sz="27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356E55"/>
                </a:solidFill>
                <a:ea typeface="Pretendard SemiBold"/>
              </a:rPr>
              <a:t>수집하여</a:t>
            </a:r>
          </a:p>
          <a:p>
            <a:pPr lvl="0" algn="ctr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FF0000"/>
                </a:solidFill>
                <a:ea typeface="Pretendard SemiBold"/>
              </a:rPr>
              <a:t>한</a:t>
            </a:r>
            <a:r>
              <a:rPr lang="en-US" sz="2700" b="0" i="0" u="none" strike="noStrike" dirty="0">
                <a:solidFill>
                  <a:srgbClr val="FF0000"/>
                </a:solidFill>
                <a:latin typeface="Pretendard SemiBold"/>
              </a:rPr>
              <a:t> Region</a:t>
            </a:r>
            <a:r>
              <a:rPr lang="ko-KR" sz="2700" b="0" i="0" u="none" strike="noStrike" dirty="0" err="1">
                <a:solidFill>
                  <a:srgbClr val="FF0000"/>
                </a:solidFill>
                <a:ea typeface="Pretendard SemiBold"/>
              </a:rPr>
              <a:t>에</a:t>
            </a:r>
            <a:r>
              <a:rPr lang="en-US" sz="2700" b="0" i="0" u="none" strike="noStrike" dirty="0">
                <a:solidFill>
                  <a:srgbClr val="FF0000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FF0000"/>
                </a:solidFill>
                <a:ea typeface="Pretendard SemiBold"/>
              </a:rPr>
              <a:t>중앙</a:t>
            </a:r>
            <a:r>
              <a:rPr lang="en-US" sz="2700" b="0" i="0" u="none" strike="noStrike" dirty="0">
                <a:solidFill>
                  <a:srgbClr val="FF0000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FF0000"/>
                </a:solidFill>
                <a:ea typeface="Pretendard SemiBold"/>
              </a:rPr>
              <a:t>집중화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427F5547-8A9C-6DF3-0BE8-F0AAE3AF53A3}"/>
              </a:ext>
            </a:extLst>
          </p:cNvPr>
          <p:cNvSpPr txBox="1"/>
          <p:nvPr/>
        </p:nvSpPr>
        <p:spPr>
          <a:xfrm>
            <a:off x="2317750" y="6769100"/>
            <a:ext cx="67310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dirty="0">
                <a:solidFill>
                  <a:srgbClr val="356E55"/>
                </a:solidFill>
                <a:latin typeface="Pretendard SemiBold"/>
              </a:rPr>
              <a:t>ISMS-P </a:t>
            </a:r>
            <a:r>
              <a:rPr lang="ko-KR" sz="2700" b="0" i="0" u="none" strike="noStrike" dirty="0">
                <a:solidFill>
                  <a:srgbClr val="356E55"/>
                </a:solidFill>
                <a:ea typeface="Pretendard SemiBold"/>
              </a:rPr>
              <a:t>인증</a:t>
            </a:r>
            <a:r>
              <a:rPr lang="en-US" sz="27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356E55"/>
                </a:solidFill>
                <a:ea typeface="Pretendard SemiBold"/>
              </a:rPr>
              <a:t>기준에</a:t>
            </a:r>
            <a:r>
              <a:rPr lang="en-US" sz="27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356E55"/>
                </a:solidFill>
                <a:ea typeface="Pretendard SemiBold"/>
              </a:rPr>
              <a:t>최대한</a:t>
            </a:r>
            <a:r>
              <a:rPr lang="en-US" sz="27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356E55"/>
                </a:solidFill>
                <a:ea typeface="Pretendard SemiBold"/>
              </a:rPr>
              <a:t>부합하도록</a:t>
            </a:r>
          </a:p>
          <a:p>
            <a:pPr lvl="0" algn="ctr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FF0000"/>
                </a:solidFill>
                <a:ea typeface="Pretendard SemiBold"/>
              </a:rPr>
              <a:t>위험</a:t>
            </a:r>
            <a:r>
              <a:rPr lang="en-US" sz="2700" b="0" i="0" u="none" strike="noStrike" dirty="0">
                <a:solidFill>
                  <a:srgbClr val="FF0000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FF0000"/>
                </a:solidFill>
                <a:ea typeface="Pretendard SemiBold"/>
              </a:rPr>
              <a:t>항목</a:t>
            </a:r>
            <a:r>
              <a:rPr lang="en-US" sz="2700" b="0" i="0" u="none" strike="noStrike" dirty="0">
                <a:solidFill>
                  <a:srgbClr val="FF0000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FF0000"/>
                </a:solidFill>
                <a:ea typeface="Pretendard SemiBold"/>
              </a:rPr>
              <a:t>제거</a:t>
            </a:r>
            <a:r>
              <a:rPr lang="en-US" sz="2700" b="0" i="0" u="none" strike="noStrike" dirty="0">
                <a:solidFill>
                  <a:srgbClr val="FF0000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FF0000"/>
                </a:solidFill>
                <a:ea typeface="Pretendard SemiBold"/>
              </a:rPr>
              <a:t>및</a:t>
            </a:r>
            <a:r>
              <a:rPr lang="en-US" sz="2700" b="0" i="0" u="none" strike="noStrike" dirty="0">
                <a:solidFill>
                  <a:srgbClr val="FF0000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FF0000"/>
                </a:solidFill>
                <a:ea typeface="Pretendard SemiBold"/>
              </a:rPr>
              <a:t>수정</a:t>
            </a:r>
            <a:r>
              <a:rPr lang="ko-KR" sz="2700" b="0" i="0" u="none" strike="noStrike" dirty="0">
                <a:solidFill>
                  <a:srgbClr val="356E55"/>
                </a:solidFill>
                <a:ea typeface="Pretendard SemiBold"/>
              </a:rPr>
              <a:t>을</a:t>
            </a:r>
            <a:r>
              <a:rPr lang="en-US" sz="27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356E55"/>
                </a:solidFill>
                <a:ea typeface="Pretendard SemiBold"/>
              </a:rPr>
              <a:t>통해</a:t>
            </a:r>
          </a:p>
          <a:p>
            <a:pPr lvl="0" algn="ctr">
              <a:lnSpc>
                <a:spcPct val="116199"/>
              </a:lnSpc>
            </a:pPr>
            <a:r>
              <a:rPr lang="ko-KR" sz="2700" b="0" i="0" u="none" strike="noStrike" dirty="0">
                <a:solidFill>
                  <a:srgbClr val="356E55"/>
                </a:solidFill>
                <a:ea typeface="Pretendard SemiBold"/>
              </a:rPr>
              <a:t>인프라</a:t>
            </a:r>
            <a:r>
              <a:rPr lang="en-US" sz="27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356E55"/>
                </a:solidFill>
                <a:ea typeface="Pretendard SemiBold"/>
              </a:rPr>
              <a:t>보안성</a:t>
            </a:r>
            <a:r>
              <a:rPr lang="en-US" sz="27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356E55"/>
                </a:solidFill>
                <a:ea typeface="Pretendard SemiBold"/>
              </a:rPr>
              <a:t>향상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814340A3-420D-E8C3-D5FB-E7A296DC347E}"/>
              </a:ext>
            </a:extLst>
          </p:cNvPr>
          <p:cNvSpPr txBox="1"/>
          <p:nvPr/>
        </p:nvSpPr>
        <p:spPr>
          <a:xfrm>
            <a:off x="8870950" y="4343400"/>
            <a:ext cx="67310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1" i="0" u="none" strike="noStrike" dirty="0">
                <a:solidFill>
                  <a:srgbClr val="356E55"/>
                </a:solidFill>
                <a:ea typeface="Pretendard SemiBold"/>
              </a:rPr>
              <a:t>중앙</a:t>
            </a:r>
            <a:r>
              <a:rPr lang="en-US" sz="2700" b="1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1" i="0" u="none" strike="noStrike" dirty="0" err="1">
                <a:solidFill>
                  <a:srgbClr val="356E55"/>
                </a:solidFill>
                <a:ea typeface="Pretendard SemiBold"/>
              </a:rPr>
              <a:t>집중화된</a:t>
            </a:r>
            <a:r>
              <a:rPr lang="en-US" sz="2700" b="1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1" i="0" u="none" strike="noStrike" dirty="0">
                <a:solidFill>
                  <a:srgbClr val="356E55"/>
                </a:solidFill>
                <a:ea typeface="Pretendard SemiBold"/>
              </a:rPr>
              <a:t>로그들을</a:t>
            </a:r>
            <a:r>
              <a:rPr lang="en-US" sz="2700" b="1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1" i="0" u="none" strike="noStrike" dirty="0">
                <a:solidFill>
                  <a:srgbClr val="356E55"/>
                </a:solidFill>
                <a:ea typeface="Pretendard SemiBold"/>
              </a:rPr>
              <a:t>바탕으로</a:t>
            </a:r>
          </a:p>
          <a:p>
            <a:pPr lvl="0" algn="ctr">
              <a:lnSpc>
                <a:spcPct val="116199"/>
              </a:lnSpc>
            </a:pPr>
            <a:r>
              <a:rPr lang="ko-KR" sz="2700" b="1" i="0" u="none" strike="noStrike" dirty="0">
                <a:solidFill>
                  <a:srgbClr val="356E55"/>
                </a:solidFill>
                <a:ea typeface="Pretendard SemiBold"/>
              </a:rPr>
              <a:t>보안</a:t>
            </a:r>
            <a:r>
              <a:rPr lang="en-US" sz="2700" b="1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1" i="0" u="none" strike="noStrike" dirty="0">
                <a:solidFill>
                  <a:srgbClr val="356E55"/>
                </a:solidFill>
                <a:ea typeface="Pretendard SemiBold"/>
              </a:rPr>
              <a:t>모니터링이</a:t>
            </a:r>
            <a:r>
              <a:rPr lang="en-US" sz="2700" b="1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2700" b="1" i="0" u="none" strike="noStrike" dirty="0">
                <a:solidFill>
                  <a:srgbClr val="356E55"/>
                </a:solidFill>
                <a:ea typeface="Pretendard SemiBold"/>
              </a:rPr>
              <a:t>가능한</a:t>
            </a:r>
          </a:p>
          <a:p>
            <a:pPr lvl="0" algn="ctr">
              <a:lnSpc>
                <a:spcPct val="116199"/>
              </a:lnSpc>
            </a:pPr>
            <a:r>
              <a:rPr lang="ko-KR" sz="2700" b="1" i="0" u="none" strike="noStrike" dirty="0">
                <a:solidFill>
                  <a:srgbClr val="FF0000"/>
                </a:solidFill>
                <a:ea typeface="Pretendard SemiBold"/>
              </a:rPr>
              <a:t>하나의</a:t>
            </a:r>
            <a:r>
              <a:rPr lang="en-US" sz="2700" b="1" i="0" u="none" strike="noStrike" dirty="0">
                <a:solidFill>
                  <a:srgbClr val="FF0000"/>
                </a:solidFill>
                <a:latin typeface="Pretendard SemiBold"/>
              </a:rPr>
              <a:t> </a:t>
            </a:r>
            <a:r>
              <a:rPr lang="ko-KR" sz="2700" b="1" i="0" u="none" strike="noStrike" dirty="0">
                <a:solidFill>
                  <a:srgbClr val="FF0000"/>
                </a:solidFill>
                <a:ea typeface="Pretendard SemiBold"/>
              </a:rPr>
              <a:t>모니터링</a:t>
            </a:r>
            <a:r>
              <a:rPr lang="en-US" sz="2700" b="1" i="0" u="none" strike="noStrike" dirty="0">
                <a:solidFill>
                  <a:srgbClr val="FF0000"/>
                </a:solidFill>
                <a:latin typeface="Pretendard SemiBold"/>
              </a:rPr>
              <a:t> </a:t>
            </a:r>
            <a:r>
              <a:rPr lang="ko-KR" sz="2700" b="1" i="0" u="none" strike="noStrike" dirty="0">
                <a:solidFill>
                  <a:srgbClr val="FF0000"/>
                </a:solidFill>
                <a:ea typeface="Pretendard SemiBold"/>
              </a:rPr>
              <a:t>대시보드</a:t>
            </a:r>
            <a:r>
              <a:rPr lang="en-US" sz="2700" b="1" i="0" u="none" strike="noStrike" dirty="0">
                <a:solidFill>
                  <a:srgbClr val="FF0000"/>
                </a:solidFill>
                <a:latin typeface="Pretendard SemiBold"/>
              </a:rPr>
              <a:t> </a:t>
            </a:r>
            <a:r>
              <a:rPr lang="ko-KR" sz="2700" b="1" i="0" u="none" strike="noStrike" dirty="0">
                <a:solidFill>
                  <a:srgbClr val="FF0000"/>
                </a:solidFill>
                <a:ea typeface="Pretendard SemiBold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A4139-9D98-0AA6-1E65-FFAD957D8D71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700" b="0" i="0" u="none" strike="noStrike" dirty="0">
                <a:solidFill>
                  <a:srgbClr val="356E55"/>
                </a:solidFill>
                <a:ea typeface="Pretendard ExtraBold"/>
              </a:rPr>
              <a:t>고객 요구사항</a:t>
            </a:r>
            <a:endParaRPr lang="ko-KR" sz="3700" b="0" i="0" u="none" strike="noStrike" dirty="0">
              <a:solidFill>
                <a:srgbClr val="356E55"/>
              </a:solidFill>
              <a:ea typeface="Pretendard Extra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392D312-C523-BABC-8ADB-BFF2F452B868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56E55"/>
                </a:solidFill>
                <a:latin typeface="Pretendard SemiBold"/>
              </a:rPr>
              <a:t>1</a:t>
            </a:r>
            <a:endParaRPr lang="en-US" sz="3900" b="0" i="0" u="none" strike="noStrike" dirty="0">
              <a:solidFill>
                <a:srgbClr val="356E55"/>
              </a:solidFill>
              <a:latin typeface="Pretendard SemiBold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AEE93E-6215-D930-8C91-EFE6F43E6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23C7E03D-6A9A-1C32-D060-D53688C06F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9ADF00-FEA7-2A64-8DBD-8007E73F68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105400" y="1930400"/>
            <a:ext cx="7200900" cy="7429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2AF139-27AA-1475-B7B8-0C5E7C856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9258300" cy="70485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334D2B1-11BB-E895-8F8F-BE8039CEDC89}"/>
              </a:ext>
            </a:extLst>
          </p:cNvPr>
          <p:cNvSpPr txBox="1"/>
          <p:nvPr/>
        </p:nvSpPr>
        <p:spPr>
          <a:xfrm>
            <a:off x="10299700" y="2692400"/>
            <a:ext cx="742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데이터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유출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탐지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 dirty="0">
                <a:solidFill>
                  <a:srgbClr val="356E55"/>
                </a:solidFill>
                <a:ea typeface="Pretendard SemiBold"/>
              </a:rPr>
              <a:t>전략</a:t>
            </a:r>
            <a:r>
              <a:rPr lang="en-US" sz="3500" b="0" i="0" u="none" strike="noStrike" dirty="0">
                <a:solidFill>
                  <a:srgbClr val="356E55"/>
                </a:solidFill>
                <a:latin typeface="Pretendard SemiBold"/>
              </a:rPr>
              <a:t> </a:t>
            </a:r>
            <a:r>
              <a:rPr lang="ko-KR" sz="3500" b="1" i="0" u="none" strike="noStrike" dirty="0">
                <a:solidFill>
                  <a:srgbClr val="356E55"/>
                </a:solidFill>
                <a:ea typeface="Pretendard SemiBold"/>
              </a:rPr>
              <a:t>확장</a:t>
            </a:r>
            <a:r>
              <a:rPr lang="en-US" sz="3500" b="1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1" i="0" u="none" strike="noStrike" dirty="0">
                <a:solidFill>
                  <a:srgbClr val="356E55"/>
                </a:solidFill>
                <a:ea typeface="Pretendard SemiBold"/>
              </a:rPr>
              <a:t>가능성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B35546E-1B2C-B19C-1808-C7894B2BA49B}"/>
              </a:ext>
            </a:extLst>
          </p:cNvPr>
          <p:cNvSpPr txBox="1"/>
          <p:nvPr/>
        </p:nvSpPr>
        <p:spPr>
          <a:xfrm>
            <a:off x="9912350" y="4699000"/>
            <a:ext cx="82042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글로벌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확장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: 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모든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리전에서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발생하는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보안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이벤트를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 </a:t>
            </a:r>
          </a:p>
          <a:p>
            <a:pPr lvl="0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중앙에서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관리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가능</a:t>
            </a:r>
          </a:p>
          <a:p>
            <a:pPr lvl="0">
              <a:lnSpc>
                <a:spcPct val="116199"/>
              </a:lnSpc>
            </a:pPr>
            <a:endParaRPr lang="ko-KR" sz="3000" b="0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다양한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로그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소스</a:t>
            </a:r>
            <a:r>
              <a:rPr lang="en-US" sz="30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3000" b="1" i="0" u="none" strike="noStrike" dirty="0">
                <a:solidFill>
                  <a:srgbClr val="EE8755"/>
                </a:solidFill>
                <a:ea typeface="Pretendard Medium"/>
              </a:rPr>
              <a:t>통합</a:t>
            </a:r>
            <a:r>
              <a:rPr lang="en-US" sz="3000" b="1" i="0" u="none" strike="noStrike" dirty="0">
                <a:solidFill>
                  <a:srgbClr val="356E55"/>
                </a:solidFill>
                <a:latin typeface="Pretendard Medium"/>
              </a:rPr>
              <a:t>: 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DNS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로그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외에도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다양한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로그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소스를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통합하여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종합적인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보안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분석을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수행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Medium"/>
              </a:rPr>
              <a:t>가능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13A3759-F8E8-31A4-7380-FD53B67D2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0765F476-B17E-7808-B0D4-9FA7B1ED0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9BEED2F3-B5DF-BE68-2094-C08E4F4B3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75B5FB76-A4B1-8838-AF1A-FCE2019B7DA9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DNS LOG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F9D0C31-BFE4-C086-939C-ECC805160435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05946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24CBAE4A-C383-B19D-C5C7-9AFEBEC5F6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5461000" y="2006600"/>
            <a:ext cx="7378700" cy="7378700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355590F5-2E57-3BD2-A615-99E5C43EF827}"/>
              </a:ext>
            </a:extLst>
          </p:cNvPr>
          <p:cNvSpPr txBox="1"/>
          <p:nvPr/>
        </p:nvSpPr>
        <p:spPr>
          <a:xfrm>
            <a:off x="3276600" y="4572000"/>
            <a:ext cx="11734800" cy="2019300"/>
          </a:xfrm>
          <a:prstGeom prst="rect">
            <a:avLst/>
          </a:prstGeom>
          <a:effectLst>
            <a:outerShdw dist="72038" dir="2700000">
              <a:srgbClr val="EEEEEE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1300" b="0" i="0" u="none" strike="noStrike" dirty="0">
                <a:solidFill>
                  <a:srgbClr val="356E55"/>
                </a:solidFill>
                <a:latin typeface="Pretendard ExtraBold"/>
              </a:rPr>
              <a:t>VPC FLOW LOG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085BCF-CA0B-71ED-7CA9-88B1889B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AA8E3F-8BA4-83C0-C7B6-C8DEB9CD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836B0F09-DE6F-D1AF-9D92-2300CFB12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AB524BEE-5068-9E65-4FE9-40D3D2AE4803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VPC FLOW LOG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AA8679E-2ACB-2E88-E298-DCBBA10628B3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33898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AB864A3-36CD-0742-7928-D9828439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209800"/>
            <a:ext cx="8724900" cy="6616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A9B38E3-3194-31E6-F0C0-56207C4AAAA3}"/>
              </a:ext>
            </a:extLst>
          </p:cNvPr>
          <p:cNvSpPr txBox="1"/>
          <p:nvPr/>
        </p:nvSpPr>
        <p:spPr>
          <a:xfrm>
            <a:off x="10045700" y="3073400"/>
            <a:ext cx="7912100" cy="646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dirty="0">
              <a:solidFill>
                <a:srgbClr val="356E55"/>
              </a:solidFill>
            </a:endParaRPr>
          </a:p>
          <a:p>
            <a:pPr lvl="0" algn="l">
              <a:lnSpc>
                <a:spcPct val="116199"/>
              </a:lnSpc>
            </a:pPr>
            <a:r>
              <a:rPr lang="en-US" sz="2800" b="1" i="0" u="none" strike="noStrike" dirty="0">
                <a:solidFill>
                  <a:srgbClr val="EE8755"/>
                </a:solidFill>
                <a:latin typeface="Pretendard Medium"/>
              </a:rPr>
              <a:t>VPC </a:t>
            </a:r>
            <a:r>
              <a:rPr lang="en-US" sz="2800" b="1" i="0" u="none" strike="noStrike" dirty="0">
                <a:solidFill>
                  <a:srgbClr val="EE8755"/>
                </a:solidFill>
                <a:latin typeface="Pretendard Medium"/>
                <a:ea typeface="Pretendard Medium"/>
              </a:rPr>
              <a:t>flow log 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: 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네트워크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인터페이스에서의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IP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트래픽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정보를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기록하여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네트워크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보안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,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문제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해결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및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성능</a:t>
            </a:r>
            <a:r>
              <a:rPr lang="ko-KR" altLang="en-US" sz="2800" dirty="0">
                <a:solidFill>
                  <a:srgbClr val="356E55"/>
                </a:solidFill>
                <a:latin typeface="Pretendard Medium"/>
                <a:ea typeface="Pretendard Medium"/>
              </a:rPr>
              <a:t>　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최적화를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지원하는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AWS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서비스</a:t>
            </a:r>
            <a:endParaRPr lang="en-US" sz="2800" b="0" i="0" u="none" strike="noStrike" dirty="0">
              <a:solidFill>
                <a:srgbClr val="356E5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</a:pPr>
            <a:endParaRPr lang="en-US" sz="2800" b="0" i="0" u="none" strike="noStrike" dirty="0">
              <a:solidFill>
                <a:srgbClr val="356E55"/>
              </a:solidFill>
              <a:latin typeface="Pretendard Medium"/>
            </a:endParaRPr>
          </a:p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EE8755"/>
                </a:solidFill>
                <a:ea typeface="Pretendard Medium"/>
              </a:rPr>
              <a:t>보안</a:t>
            </a:r>
            <a:r>
              <a:rPr lang="en-US" sz="28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2800" b="1" i="0" u="none" strike="noStrike" dirty="0">
                <a:solidFill>
                  <a:srgbClr val="EE8755"/>
                </a:solidFill>
                <a:ea typeface="Pretendard Medium"/>
              </a:rPr>
              <a:t>침해</a:t>
            </a:r>
            <a:r>
              <a:rPr lang="en-US" sz="2800" b="1" i="0" u="none" strike="noStrike" dirty="0">
                <a:solidFill>
                  <a:srgbClr val="EE8755"/>
                </a:solidFill>
                <a:latin typeface="Pretendard Medium"/>
              </a:rPr>
              <a:t> </a:t>
            </a:r>
            <a:r>
              <a:rPr lang="ko-KR" sz="2800" b="1" i="0" u="none" strike="noStrike" dirty="0">
                <a:solidFill>
                  <a:srgbClr val="EE8755"/>
                </a:solidFill>
                <a:ea typeface="Pretendard Medium"/>
              </a:rPr>
              <a:t>방지</a:t>
            </a:r>
            <a:r>
              <a:rPr lang="en-US" sz="2800" b="1" i="0" u="none" strike="noStrike" dirty="0">
                <a:solidFill>
                  <a:srgbClr val="356E55"/>
                </a:solidFill>
                <a:latin typeface="Pretendard Medium"/>
              </a:rPr>
              <a:t>: 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포트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스캐닝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활동을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탐지하기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위해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VPC </a:t>
            </a:r>
            <a:r>
              <a:rPr lang="en-US" sz="2800" dirty="0">
                <a:solidFill>
                  <a:srgbClr val="356E55"/>
                </a:solidFill>
                <a:latin typeface="Pretendard Medium"/>
                <a:ea typeface="Pretendard Medium"/>
              </a:rPr>
              <a:t>flow log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에서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action : REJECT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레코드를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수집하고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실시간</a:t>
            </a:r>
            <a:r>
              <a:rPr lang="en-US" sz="2800" b="0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800" b="0" i="0" u="none" strike="noStrike" dirty="0">
                <a:solidFill>
                  <a:srgbClr val="356E55"/>
                </a:solidFill>
                <a:ea typeface="Pretendard Medium"/>
              </a:rPr>
              <a:t>시각화</a:t>
            </a:r>
          </a:p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356E55"/>
              </a:solidFill>
              <a:ea typeface="Pretendard Medium"/>
            </a:endParaRPr>
          </a:p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356E55"/>
              </a:solidFill>
              <a:ea typeface="Pretendard Medium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BD41E8E-04E5-A68F-7BCF-7466D00D111E}"/>
              </a:ext>
            </a:extLst>
          </p:cNvPr>
          <p:cNvSpPr txBox="1"/>
          <p:nvPr/>
        </p:nvSpPr>
        <p:spPr>
          <a:xfrm>
            <a:off x="10045700" y="1866900"/>
            <a:ext cx="7480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700" b="0" i="0" u="none" strike="noStrike" dirty="0">
                <a:solidFill>
                  <a:srgbClr val="356E55"/>
                </a:solidFill>
                <a:latin typeface="Pretendard SemiBold"/>
              </a:rPr>
              <a:t>VPC FLOW LOG </a:t>
            </a:r>
            <a:r>
              <a:rPr lang="ko-KR" sz="3700" b="0" i="0" u="none" strike="noStrike" dirty="0">
                <a:solidFill>
                  <a:srgbClr val="356E55"/>
                </a:solidFill>
                <a:ea typeface="Pretendard SemiBold"/>
              </a:rPr>
              <a:t>보안적</a:t>
            </a:r>
            <a:r>
              <a:rPr lang="en-US" sz="3700" b="0" i="0" u="none" strike="noStrike" dirty="0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700" b="0" i="0" u="none" strike="noStrike" dirty="0">
                <a:solidFill>
                  <a:srgbClr val="356E55"/>
                </a:solidFill>
                <a:ea typeface="Pretendard SemiBold"/>
              </a:rPr>
              <a:t>활용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1624E3A-CCEF-DD72-0B0F-4FB00E6E5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B9E7D2A-8A43-1706-A44F-376B393DE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8B2921AD-60ED-0FC4-E35C-5E26C1A52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4D1A56F9-0795-6B54-93D8-66E1D77F0735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59D6B44A-77FE-172B-DEBC-3F7AD79B9AF1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VPC FLOW LOG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910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팀 태동님 영상">
            <a:hlinkClick r:id="" action="ppaction://media"/>
            <a:extLst>
              <a:ext uri="{FF2B5EF4-FFF2-40B4-BE49-F238E27FC236}">
                <a16:creationId xmlns:a16="http://schemas.microsoft.com/office/drawing/2014/main" id="{B097DE1F-7C50-F78B-B0D2-49327FCAB3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200" y="1892300"/>
            <a:ext cx="13817600" cy="7772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4EB2A0D-1979-9239-5F4D-E0955C598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2AB3A4A-F855-460E-E599-1BAC666A9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5B9A7C9E-9BB2-BC75-1213-4968CF911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3C52CDCE-08E2-B6E1-1DEB-EB8D4CED15E7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E2894A9-14C0-7686-8DA0-0378A4F065BA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–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VPC FLOW LOG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25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9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20000"/>
                <a:lumOff val="80000"/>
              </a:schemeClr>
            </a:gs>
            <a:gs pos="64000">
              <a:schemeClr val="bg1"/>
            </a:gs>
            <a:gs pos="0">
              <a:schemeClr val="accent2">
                <a:lumMod val="20000"/>
                <a:lumOff val="80000"/>
              </a:schemeClr>
            </a:gs>
            <a:gs pos="38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4BD8D9DE-7ECD-93A8-3753-5BA45109B148}"/>
              </a:ext>
            </a:extLst>
          </p:cNvPr>
          <p:cNvSpPr txBox="1"/>
          <p:nvPr/>
        </p:nvSpPr>
        <p:spPr>
          <a:xfrm>
            <a:off x="3276600" y="4133850"/>
            <a:ext cx="11734800" cy="2019300"/>
          </a:xfrm>
          <a:prstGeom prst="rect">
            <a:avLst/>
          </a:prstGeom>
          <a:effectLst>
            <a:outerShdw dist="72038" dir="2700000">
              <a:srgbClr val="EEEEEE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9600" b="1" u="none" strike="noStrike" dirty="0">
                <a:solidFill>
                  <a:srgbClr val="356E55"/>
                </a:solidFill>
                <a:latin typeface="Freesentation 7 Bold" pitchFamily="2" charset="-127"/>
                <a:ea typeface="Freesentation 7 Bold" pitchFamily="2" charset="-127"/>
              </a:rPr>
              <a:t>프로젝트 결과 영상</a:t>
            </a:r>
            <a:endParaRPr lang="en-US" sz="9600" b="1" u="none" strike="noStrike" dirty="0">
              <a:solidFill>
                <a:srgbClr val="35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435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팀 최종 대시보드 영상">
            <a:hlinkClick r:id="" action="ppaction://media"/>
            <a:extLst>
              <a:ext uri="{FF2B5EF4-FFF2-40B4-BE49-F238E27FC236}">
                <a16:creationId xmlns:a16="http://schemas.microsoft.com/office/drawing/2014/main" id="{EB5BEB08-A409-43EA-610C-C537DF960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5695" y="1714500"/>
            <a:ext cx="14936610" cy="840184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D3E46B7-D60B-981B-B8E7-4247C0B94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9E6A2B-79FC-E927-36EC-9D75AB945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0B08D21-FEDE-D749-7456-B44BCCC20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C40E58F5-B076-7797-0F2A-F04E8CAD5AA5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프로젝트 결과 영상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4F1F3363-AB60-81F3-C6FA-43997E8EE4EB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b="0" i="0" u="none" strike="noStrike" dirty="0">
                <a:solidFill>
                  <a:srgbClr val="366E55"/>
                </a:solidFill>
                <a:latin typeface="Pretendard SemiBold"/>
              </a:rPr>
              <a:t>5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6453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7">
            <a:extLst>
              <a:ext uri="{FF2B5EF4-FFF2-40B4-BE49-F238E27FC236}">
                <a16:creationId xmlns:a16="http://schemas.microsoft.com/office/drawing/2014/main" id="{12853995-6533-6F32-27F2-38FC9F0E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0" y="2006600"/>
            <a:ext cx="6642100" cy="2044700"/>
          </a:xfrm>
          <a:prstGeom prst="rect">
            <a:avLst/>
          </a:prstGeom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F271FCEE-B4EF-B1E6-A35F-385AE318E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006600"/>
            <a:ext cx="5194300" cy="5740400"/>
          </a:xfrm>
          <a:prstGeom prst="rect">
            <a:avLst/>
          </a:prstGeom>
        </p:spPr>
      </p:pic>
      <p:pic>
        <p:nvPicPr>
          <p:cNvPr id="32" name="Picture 9">
            <a:extLst>
              <a:ext uri="{FF2B5EF4-FFF2-40B4-BE49-F238E27FC236}">
                <a16:creationId xmlns:a16="http://schemas.microsoft.com/office/drawing/2014/main" id="{331A3B38-E828-3B07-2989-515003EFF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2006600"/>
            <a:ext cx="5156200" cy="7493000"/>
          </a:xfrm>
          <a:prstGeom prst="rect">
            <a:avLst/>
          </a:prstGeom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BBB8D018-2D41-3043-7148-1BD12A4E2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7747000"/>
            <a:ext cx="5194300" cy="1752600"/>
          </a:xfrm>
          <a:prstGeom prst="rect">
            <a:avLst/>
          </a:prstGeom>
        </p:spPr>
      </p:pic>
      <p:pic>
        <p:nvPicPr>
          <p:cNvPr id="34" name="Picture 11">
            <a:extLst>
              <a:ext uri="{FF2B5EF4-FFF2-40B4-BE49-F238E27FC236}">
                <a16:creationId xmlns:a16="http://schemas.microsoft.com/office/drawing/2014/main" id="{F57076C6-D2C7-BDAE-A8F2-0EFE5443E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400" y="4787900"/>
            <a:ext cx="6642100" cy="1930400"/>
          </a:xfrm>
          <a:prstGeom prst="rect">
            <a:avLst/>
          </a:prstGeom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FC804E8F-2EB2-4BAB-CFDA-7E48308D7E4D}"/>
              </a:ext>
            </a:extLst>
          </p:cNvPr>
          <p:cNvSpPr txBox="1"/>
          <p:nvPr/>
        </p:nvSpPr>
        <p:spPr>
          <a:xfrm>
            <a:off x="12293600" y="6832600"/>
            <a:ext cx="44704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1" i="0" u="none" strike="noStrike">
                <a:solidFill>
                  <a:srgbClr val="356E55"/>
                </a:solidFill>
                <a:ea typeface="Pretendard Medium"/>
              </a:rPr>
              <a:t>월별</a:t>
            </a:r>
            <a:r>
              <a:rPr lang="en-US" sz="2500" b="1" i="0" u="none" strike="noStrike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500" b="1" i="0" u="none" strike="noStrike">
                <a:solidFill>
                  <a:srgbClr val="356E55"/>
                </a:solidFill>
                <a:ea typeface="Pretendard Medium"/>
              </a:rPr>
              <a:t>비용</a:t>
            </a:r>
            <a:r>
              <a:rPr lang="en-US" sz="2500" b="1" i="0" u="none" strike="noStrike">
                <a:solidFill>
                  <a:srgbClr val="356E55"/>
                </a:solidFill>
                <a:latin typeface="Pretendard Medium"/>
              </a:rPr>
              <a:t>:</a:t>
            </a:r>
          </a:p>
          <a:p>
            <a:pPr lvl="0" algn="ctr">
              <a:lnSpc>
                <a:spcPct val="116199"/>
              </a:lnSpc>
            </a:pPr>
            <a:r>
              <a:rPr lang="ko-KR" sz="2500" b="1" i="0" u="none" strike="noStrike">
                <a:solidFill>
                  <a:srgbClr val="356E55"/>
                </a:solidFill>
                <a:ea typeface="Pretendard Medium"/>
              </a:rPr>
              <a:t>미국</a:t>
            </a:r>
            <a:r>
              <a:rPr lang="en-US" sz="2500" b="1" i="0" u="none" strike="noStrike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500" b="1" i="0" u="none" strike="noStrike">
                <a:solidFill>
                  <a:srgbClr val="356E55"/>
                </a:solidFill>
                <a:ea typeface="Pretendard Medium"/>
              </a:rPr>
              <a:t>달러</a:t>
            </a:r>
            <a:r>
              <a:rPr lang="en-US" sz="2500" b="1" i="0" u="none" strike="noStrike">
                <a:solidFill>
                  <a:srgbClr val="356E55"/>
                </a:solidFill>
                <a:latin typeface="Pretendard Medium"/>
              </a:rPr>
              <a:t>(USD): $1,329.06</a:t>
            </a:r>
          </a:p>
          <a:p>
            <a:pPr lvl="0" algn="ctr">
              <a:lnSpc>
                <a:spcPct val="116199"/>
              </a:lnSpc>
            </a:pPr>
            <a:r>
              <a:rPr lang="ko-KR" sz="2500" b="1" i="0" u="none" strike="noStrike">
                <a:solidFill>
                  <a:srgbClr val="356E55"/>
                </a:solidFill>
                <a:ea typeface="Pretendard Medium"/>
              </a:rPr>
              <a:t>한국</a:t>
            </a:r>
            <a:r>
              <a:rPr lang="en-US" sz="2500" b="1" i="0" u="none" strike="noStrike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500" b="1" i="0" u="none" strike="noStrike">
                <a:solidFill>
                  <a:srgbClr val="356E55"/>
                </a:solidFill>
                <a:ea typeface="Pretendard Medium"/>
              </a:rPr>
              <a:t>원</a:t>
            </a:r>
            <a:r>
              <a:rPr lang="en-US" sz="2500" b="1" i="0" u="none" strike="noStrike">
                <a:solidFill>
                  <a:srgbClr val="356E55"/>
                </a:solidFill>
                <a:latin typeface="Pretendard Medium"/>
              </a:rPr>
              <a:t>(KRW): </a:t>
            </a:r>
            <a:r>
              <a:rPr lang="ko-KR" sz="2500" b="1" i="0" u="none" strike="noStrike">
                <a:solidFill>
                  <a:srgbClr val="356E55"/>
                </a:solidFill>
                <a:ea typeface="Pretendard Medium"/>
              </a:rPr>
              <a:t>약</a:t>
            </a:r>
            <a:r>
              <a:rPr lang="en-US" sz="2500" b="1" i="0" u="none" strike="noStrike">
                <a:solidFill>
                  <a:srgbClr val="356E55"/>
                </a:solidFill>
                <a:latin typeface="Pretendard Medium"/>
              </a:rPr>
              <a:t> 1,728,823 </a:t>
            </a:r>
            <a:r>
              <a:rPr lang="ko-KR" sz="2500" b="1" i="0" u="none" strike="noStrike">
                <a:solidFill>
                  <a:srgbClr val="356E55"/>
                </a:solidFill>
                <a:ea typeface="Pretendard Medium"/>
              </a:rPr>
              <a:t>원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DB2ED721-08A9-EF73-40B9-148CAE27A7C7}"/>
              </a:ext>
            </a:extLst>
          </p:cNvPr>
          <p:cNvSpPr txBox="1"/>
          <p:nvPr/>
        </p:nvSpPr>
        <p:spPr>
          <a:xfrm>
            <a:off x="12179300" y="8432800"/>
            <a:ext cx="469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1" i="0" u="none" strike="noStrike" dirty="0">
                <a:solidFill>
                  <a:srgbClr val="356E55"/>
                </a:solidFill>
                <a:ea typeface="Pretendard Medium"/>
              </a:rPr>
              <a:t>연간</a:t>
            </a:r>
            <a:r>
              <a:rPr lang="en-US" sz="25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500" b="1" i="0" u="none" strike="noStrike" dirty="0">
                <a:solidFill>
                  <a:srgbClr val="356E55"/>
                </a:solidFill>
                <a:ea typeface="Pretendard Medium"/>
              </a:rPr>
              <a:t>비용</a:t>
            </a:r>
            <a:r>
              <a:rPr lang="en-US" sz="2500" b="1" i="0" u="none" strike="noStrike" dirty="0">
                <a:solidFill>
                  <a:srgbClr val="356E55"/>
                </a:solidFill>
                <a:latin typeface="Pretendard Medium"/>
              </a:rPr>
              <a:t>:</a:t>
            </a:r>
          </a:p>
          <a:p>
            <a:pPr lvl="0" algn="ctr">
              <a:lnSpc>
                <a:spcPct val="116199"/>
              </a:lnSpc>
            </a:pPr>
            <a:r>
              <a:rPr lang="ko-KR" sz="2500" b="1" i="0" u="none" strike="noStrike" dirty="0">
                <a:solidFill>
                  <a:srgbClr val="356E55"/>
                </a:solidFill>
                <a:ea typeface="Pretendard Medium"/>
              </a:rPr>
              <a:t>미국</a:t>
            </a:r>
            <a:r>
              <a:rPr lang="en-US" sz="25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500" b="1" i="0" u="none" strike="noStrike" dirty="0">
                <a:solidFill>
                  <a:srgbClr val="356E55"/>
                </a:solidFill>
                <a:ea typeface="Pretendard Medium"/>
              </a:rPr>
              <a:t>달러</a:t>
            </a:r>
            <a:r>
              <a:rPr lang="en-US" sz="2500" b="1" i="0" u="none" strike="noStrike" dirty="0">
                <a:solidFill>
                  <a:srgbClr val="356E55"/>
                </a:solidFill>
                <a:latin typeface="Pretendard Medium"/>
              </a:rPr>
              <a:t>(USD): $15,948.72</a:t>
            </a:r>
          </a:p>
          <a:p>
            <a:pPr lvl="0" algn="ctr">
              <a:lnSpc>
                <a:spcPct val="116199"/>
              </a:lnSpc>
            </a:pPr>
            <a:r>
              <a:rPr lang="ko-KR" sz="2500" b="1" i="0" u="none" strike="noStrike" dirty="0">
                <a:solidFill>
                  <a:srgbClr val="356E55"/>
                </a:solidFill>
                <a:ea typeface="Pretendard Medium"/>
              </a:rPr>
              <a:t>한국</a:t>
            </a:r>
            <a:r>
              <a:rPr lang="en-US" sz="2500" b="1" i="0" u="none" strike="noStrike" dirty="0">
                <a:solidFill>
                  <a:srgbClr val="356E55"/>
                </a:solidFill>
                <a:latin typeface="Pretendard Medium"/>
              </a:rPr>
              <a:t> </a:t>
            </a:r>
            <a:r>
              <a:rPr lang="ko-KR" sz="2500" b="1" i="0" u="none" strike="noStrike" dirty="0">
                <a:solidFill>
                  <a:srgbClr val="356E55"/>
                </a:solidFill>
                <a:ea typeface="Pretendard Medium"/>
              </a:rPr>
              <a:t>원</a:t>
            </a:r>
            <a:r>
              <a:rPr lang="en-US" sz="2500" b="1" i="0" u="none" strike="noStrike" dirty="0">
                <a:solidFill>
                  <a:srgbClr val="356E55"/>
                </a:solidFill>
                <a:latin typeface="Pretendard Medium"/>
              </a:rPr>
              <a:t>(KRW): </a:t>
            </a:r>
            <a:r>
              <a:rPr lang="ko-KR" sz="2500" b="1" i="0" u="none" strike="noStrike" dirty="0">
                <a:solidFill>
                  <a:srgbClr val="356E55"/>
                </a:solidFill>
                <a:ea typeface="Pretendard Medium"/>
              </a:rPr>
              <a:t>약</a:t>
            </a:r>
            <a:r>
              <a:rPr lang="en-US" sz="2500" b="1" i="0" u="none" strike="noStrike" dirty="0">
                <a:solidFill>
                  <a:srgbClr val="356E55"/>
                </a:solidFill>
                <a:latin typeface="Pretendard Medium"/>
              </a:rPr>
              <a:t> 20,745,876 </a:t>
            </a:r>
            <a:r>
              <a:rPr lang="ko-KR" sz="2500" b="1" i="0" u="none" strike="noStrike" dirty="0">
                <a:solidFill>
                  <a:srgbClr val="356E55"/>
                </a:solidFill>
                <a:ea typeface="Pretendard Medium"/>
              </a:rPr>
              <a:t>원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8DBF37-E2FE-E01F-5E54-F3402A91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906289-99B3-5F1A-6F87-D61387CF1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870080C-AACD-0A4A-A38E-4E427155E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B42F2A99-89E6-9569-A7EF-417C42075A00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예상 비용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A2CCCF2-BA2C-FA5E-4DC8-3705D6D7138B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b="0" i="0" u="none" strike="noStrike" dirty="0">
                <a:solidFill>
                  <a:srgbClr val="366E55"/>
                </a:solidFill>
                <a:latin typeface="Pretendard SemiBold"/>
              </a:rPr>
              <a:t>5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36067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451743E-2EAC-063D-B057-3C5E6D76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2984500"/>
            <a:ext cx="13373100" cy="6832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C8353A9-C4ED-F619-204E-E2558B9A7100}"/>
              </a:ext>
            </a:extLst>
          </p:cNvPr>
          <p:cNvSpPr txBox="1"/>
          <p:nvPr/>
        </p:nvSpPr>
        <p:spPr>
          <a:xfrm>
            <a:off x="4584700" y="1968500"/>
            <a:ext cx="94107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700" b="1" i="0" u="none" strike="noStrike" dirty="0">
                <a:solidFill>
                  <a:srgbClr val="356E55"/>
                </a:solidFill>
                <a:latin typeface="Pretendard SemiBold"/>
              </a:rPr>
              <a:t>CloudWatch Logs vs </a:t>
            </a:r>
            <a:r>
              <a:rPr lang="en-US" sz="3700" b="1" i="0" u="none" strike="noStrike" dirty="0" err="1">
                <a:solidFill>
                  <a:srgbClr val="356E55"/>
                </a:solidFill>
                <a:latin typeface="Pretendard SemiBold"/>
              </a:rPr>
              <a:t>Opensearch</a:t>
            </a:r>
            <a:r>
              <a:rPr lang="en-US" sz="3700" b="1" i="0" u="none" strike="noStrike" dirty="0">
                <a:solidFill>
                  <a:srgbClr val="356E55"/>
                </a:solidFill>
                <a:latin typeface="Pretendard SemiBold"/>
              </a:rPr>
              <a:t> Service</a:t>
            </a:r>
          </a:p>
        </p:txBody>
      </p:sp>
      <p:pic>
        <p:nvPicPr>
          <p:cNvPr id="9" name="Picture 2" descr="AWS 기반 모니터링 서비스 전문 컨설팅 파트너 - 솔트웨어">
            <a:extLst>
              <a:ext uri="{FF2B5EF4-FFF2-40B4-BE49-F238E27FC236}">
                <a16:creationId xmlns:a16="http://schemas.microsoft.com/office/drawing/2014/main" id="{B92BD5D4-763C-2FB8-75E4-3798E5AAC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781033"/>
            <a:ext cx="1025667" cy="10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12 Weeks AWS Workshop Challenge. Week Ten: Analytics | by Ntombizakhona  Mabaso | Medium">
            <a:extLst>
              <a:ext uri="{FF2B5EF4-FFF2-40B4-BE49-F238E27FC236}">
                <a16:creationId xmlns:a16="http://schemas.microsoft.com/office/drawing/2014/main" id="{E84267A2-2361-2200-C593-B7F383AF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293" y="1771744"/>
            <a:ext cx="1025667" cy="10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AD0D357-1BDF-7EFB-EB84-52BA41280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5C276AB4-E8C5-9109-7AE8-A6F568845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E5DF9330-4CDE-C777-433F-6D594CC61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8F8A280C-9B0D-7D23-D983-5F2556B06969}"/>
              </a:ext>
            </a:extLst>
          </p:cNvPr>
          <p:cNvSpPr txBox="1"/>
          <p:nvPr/>
        </p:nvSpPr>
        <p:spPr>
          <a:xfrm>
            <a:off x="1968500" y="457200"/>
            <a:ext cx="732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예상 비용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E51C77C-79BD-18AC-CCA6-AEC4C8098CEA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b="0" i="0" u="none" strike="noStrike" dirty="0">
                <a:solidFill>
                  <a:srgbClr val="366E55"/>
                </a:solidFill>
                <a:latin typeface="Pretendard SemiBold"/>
              </a:rPr>
              <a:t>5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95409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>
            <a:extLst>
              <a:ext uri="{FF2B5EF4-FFF2-40B4-BE49-F238E27FC236}">
                <a16:creationId xmlns:a16="http://schemas.microsoft.com/office/drawing/2014/main" id="{696B18F7-E6B0-B029-B61D-C3264514B940}"/>
              </a:ext>
            </a:extLst>
          </p:cNvPr>
          <p:cNvSpPr txBox="1"/>
          <p:nvPr/>
        </p:nvSpPr>
        <p:spPr>
          <a:xfrm>
            <a:off x="6299200" y="4203700"/>
            <a:ext cx="5943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0000" b="0" i="0" u="none" strike="noStrike">
                <a:solidFill>
                  <a:srgbClr val="356E55"/>
                </a:solidFill>
                <a:ea typeface="Pretendard ExtraBold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6334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20000"/>
                <a:lumOff val="80000"/>
              </a:schemeClr>
            </a:gs>
            <a:gs pos="64000">
              <a:schemeClr val="bg1"/>
            </a:gs>
            <a:gs pos="0">
              <a:schemeClr val="bg1"/>
            </a:gs>
            <a:gs pos="38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5">
            <a:extLst>
              <a:ext uri="{FF2B5EF4-FFF2-40B4-BE49-F238E27FC236}">
                <a16:creationId xmlns:a16="http://schemas.microsoft.com/office/drawing/2014/main" id="{91188B4D-D62C-B423-AFF7-E49BE0AEA9F1}"/>
              </a:ext>
            </a:extLst>
          </p:cNvPr>
          <p:cNvSpPr txBox="1"/>
          <p:nvPr/>
        </p:nvSpPr>
        <p:spPr>
          <a:xfrm>
            <a:off x="5981700" y="2120900"/>
            <a:ext cx="63246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7900" b="0" i="0" u="none" strike="noStrike">
                <a:solidFill>
                  <a:srgbClr val="356E55"/>
                </a:solidFill>
                <a:latin typeface="Pretendard ExtraBold"/>
              </a:rPr>
              <a:t>WHY SIEM ?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24F5D240-51E4-128F-FD63-C978C5B8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6515100"/>
            <a:ext cx="18465800" cy="12700"/>
          </a:xfrm>
          <a:prstGeom prst="rect">
            <a:avLst/>
          </a:prstGeom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DB7F2D41-11D8-E716-0043-8101FC06A446}"/>
              </a:ext>
            </a:extLst>
          </p:cNvPr>
          <p:cNvSpPr txBox="1"/>
          <p:nvPr/>
        </p:nvSpPr>
        <p:spPr>
          <a:xfrm>
            <a:off x="1930400" y="4572000"/>
            <a:ext cx="3683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보안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위협의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증가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A39D8722-DFCA-4535-650F-92DA98EDE309}"/>
              </a:ext>
            </a:extLst>
          </p:cNvPr>
          <p:cNvSpPr txBox="1"/>
          <p:nvPr/>
        </p:nvSpPr>
        <p:spPr>
          <a:xfrm>
            <a:off x="1257300" y="4597400"/>
            <a:ext cx="596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356E55"/>
                </a:solidFill>
                <a:latin typeface="Pretendard SemiBold"/>
              </a:rPr>
              <a:t>01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1737E44B-8287-BB9C-054C-14E50934B8CE}"/>
              </a:ext>
            </a:extLst>
          </p:cNvPr>
          <p:cNvSpPr txBox="1"/>
          <p:nvPr/>
        </p:nvSpPr>
        <p:spPr>
          <a:xfrm>
            <a:off x="1600200" y="5486400"/>
            <a:ext cx="29718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사이버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공격의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증가</a:t>
            </a:r>
          </a:p>
          <a:p>
            <a:pPr marL="342900" lvl="0" indent="-342900" algn="l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데이터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유출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위험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5F212403-3E3D-D30F-A3F6-DBBB93B8AEAB}"/>
              </a:ext>
            </a:extLst>
          </p:cNvPr>
          <p:cNvSpPr txBox="1"/>
          <p:nvPr/>
        </p:nvSpPr>
        <p:spPr>
          <a:xfrm>
            <a:off x="7391400" y="45720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금융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서비스의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높은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보안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추구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8B56F30F-6F69-88B3-4A82-84CFDFC75125}"/>
              </a:ext>
            </a:extLst>
          </p:cNvPr>
          <p:cNvSpPr txBox="1"/>
          <p:nvPr/>
        </p:nvSpPr>
        <p:spPr>
          <a:xfrm>
            <a:off x="6705600" y="4597400"/>
            <a:ext cx="749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356E55"/>
                </a:solidFill>
                <a:latin typeface="Pretendard SemiBold"/>
              </a:rPr>
              <a:t>02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83756B4D-01B0-A8C9-A248-F7BA9611D831}"/>
              </a:ext>
            </a:extLst>
          </p:cNvPr>
          <p:cNvSpPr txBox="1"/>
          <p:nvPr/>
        </p:nvSpPr>
        <p:spPr>
          <a:xfrm>
            <a:off x="7454900" y="5486400"/>
            <a:ext cx="29718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356E55"/>
                </a:solidFill>
                <a:ea typeface="Pretendard ExtraLight"/>
              </a:rPr>
              <a:t>법적</a:t>
            </a:r>
            <a:r>
              <a:rPr lang="en-US" sz="2100" b="0" i="0" u="none" strike="noStrike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>
                <a:solidFill>
                  <a:srgbClr val="356E55"/>
                </a:solidFill>
                <a:ea typeface="Pretendard ExtraLight"/>
              </a:rPr>
              <a:t>및</a:t>
            </a:r>
            <a:r>
              <a:rPr lang="en-US" sz="2100" b="0" i="0" u="none" strike="noStrike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>
                <a:solidFill>
                  <a:srgbClr val="356E55"/>
                </a:solidFill>
                <a:ea typeface="Pretendard ExtraLight"/>
              </a:rPr>
              <a:t>규제</a:t>
            </a:r>
            <a:r>
              <a:rPr lang="en-US" sz="2100" b="0" i="0" u="none" strike="noStrike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>
                <a:solidFill>
                  <a:srgbClr val="356E55"/>
                </a:solidFill>
                <a:ea typeface="Pretendard ExtraLight"/>
              </a:rPr>
              <a:t>요구사항</a:t>
            </a:r>
          </a:p>
          <a:p>
            <a:pPr marL="342900" lvl="0" indent="-342900" algn="l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356E55"/>
                </a:solidFill>
                <a:ea typeface="Pretendard ExtraLight"/>
              </a:rPr>
              <a:t>고객</a:t>
            </a:r>
            <a:r>
              <a:rPr lang="en-US" sz="2100" b="0" i="0" u="none" strike="noStrike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>
                <a:solidFill>
                  <a:srgbClr val="356E55"/>
                </a:solidFill>
                <a:ea typeface="Pretendard ExtraLight"/>
              </a:rPr>
              <a:t>신뢰</a:t>
            </a:r>
            <a:r>
              <a:rPr lang="en-US" sz="2100" b="0" i="0" u="none" strike="noStrike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>
                <a:solidFill>
                  <a:srgbClr val="356E55"/>
                </a:solidFill>
                <a:ea typeface="Pretendard ExtraLight"/>
              </a:rPr>
              <a:t>확보</a:t>
            </a: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A6508151-797F-3AC4-6435-F51C183F6D2D}"/>
              </a:ext>
            </a:extLst>
          </p:cNvPr>
          <p:cNvSpPr txBox="1"/>
          <p:nvPr/>
        </p:nvSpPr>
        <p:spPr>
          <a:xfrm>
            <a:off x="13614400" y="4597400"/>
            <a:ext cx="3683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실시간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위협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탐지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및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대응</a:t>
            </a:r>
            <a:r>
              <a:rPr lang="en-US" sz="3000" b="0" i="0" u="none" strike="noStrike" dirty="0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56E55"/>
                </a:solidFill>
                <a:ea typeface="Pretendard Bold"/>
              </a:rPr>
              <a:t>필요성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96E2CD98-35F4-4440-79DC-078F9FBC5573}"/>
              </a:ext>
            </a:extLst>
          </p:cNvPr>
          <p:cNvSpPr txBox="1"/>
          <p:nvPr/>
        </p:nvSpPr>
        <p:spPr>
          <a:xfrm>
            <a:off x="12890500" y="4622800"/>
            <a:ext cx="647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356E55"/>
                </a:solidFill>
                <a:latin typeface="Pretendard SemiBold"/>
              </a:rPr>
              <a:t>03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D68334EC-E8C5-160C-F6CF-90A9888BF42A}"/>
              </a:ext>
            </a:extLst>
          </p:cNvPr>
          <p:cNvSpPr txBox="1"/>
          <p:nvPr/>
        </p:nvSpPr>
        <p:spPr>
          <a:xfrm>
            <a:off x="13411200" y="5854700"/>
            <a:ext cx="2971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실시간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모니터링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59A3129C-729A-1CB4-0EC6-B69744626AAD}"/>
              </a:ext>
            </a:extLst>
          </p:cNvPr>
          <p:cNvSpPr txBox="1"/>
          <p:nvPr/>
        </p:nvSpPr>
        <p:spPr>
          <a:xfrm>
            <a:off x="1930400" y="7251700"/>
            <a:ext cx="3683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효율적인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로그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관리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및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분석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필요</a:t>
            </a: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B1D244F8-9BCC-AD5C-9046-F1E2D5BC61B1}"/>
              </a:ext>
            </a:extLst>
          </p:cNvPr>
          <p:cNvSpPr txBox="1"/>
          <p:nvPr/>
        </p:nvSpPr>
        <p:spPr>
          <a:xfrm>
            <a:off x="1257300" y="7264400"/>
            <a:ext cx="596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356E55"/>
                </a:solidFill>
                <a:latin typeface="Pretendard SemiBold"/>
              </a:rPr>
              <a:t>04</a:t>
            </a: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41772B86-6AC2-4CD1-B9EA-571F9FC3D56B}"/>
              </a:ext>
            </a:extLst>
          </p:cNvPr>
          <p:cNvSpPr txBox="1"/>
          <p:nvPr/>
        </p:nvSpPr>
        <p:spPr>
          <a:xfrm>
            <a:off x="1600200" y="8509000"/>
            <a:ext cx="2806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중앙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 err="1">
                <a:solidFill>
                  <a:srgbClr val="356E55"/>
                </a:solidFill>
                <a:ea typeface="Pretendard ExtraLight"/>
              </a:rPr>
              <a:t>집중식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관리</a:t>
            </a: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902B7C8B-76A7-4361-C8E8-D5E10DDBD147}"/>
              </a:ext>
            </a:extLst>
          </p:cNvPr>
          <p:cNvSpPr txBox="1"/>
          <p:nvPr/>
        </p:nvSpPr>
        <p:spPr>
          <a:xfrm>
            <a:off x="7683500" y="7251700"/>
            <a:ext cx="3683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운영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비용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절감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및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효율성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향상</a:t>
            </a: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5D6DC0B7-ABE8-07CA-1DCD-216080237AA1}"/>
              </a:ext>
            </a:extLst>
          </p:cNvPr>
          <p:cNvSpPr txBox="1"/>
          <p:nvPr/>
        </p:nvSpPr>
        <p:spPr>
          <a:xfrm>
            <a:off x="7086600" y="7251700"/>
            <a:ext cx="2006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356E55"/>
                </a:solidFill>
                <a:latin typeface="Pretendard SemiBold"/>
              </a:rPr>
              <a:t>05</a:t>
            </a: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33149B69-D317-6BD5-E7B2-6B07933A43D5}"/>
              </a:ext>
            </a:extLst>
          </p:cNvPr>
          <p:cNvSpPr txBox="1"/>
          <p:nvPr/>
        </p:nvSpPr>
        <p:spPr>
          <a:xfrm>
            <a:off x="7391400" y="8483600"/>
            <a:ext cx="29718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비용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효율적인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솔루션</a:t>
            </a:r>
          </a:p>
          <a:p>
            <a:pPr marL="342900" lvl="0" indent="-342900" algn="l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통합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관리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244B3780-CF70-BBEC-FD96-4D004D6D2A2F}"/>
              </a:ext>
            </a:extLst>
          </p:cNvPr>
          <p:cNvSpPr txBox="1"/>
          <p:nvPr/>
        </p:nvSpPr>
        <p:spPr>
          <a:xfrm>
            <a:off x="13614400" y="7251700"/>
            <a:ext cx="36830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클라우드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환경에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적합한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보안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솔루션</a:t>
            </a:r>
            <a:r>
              <a:rPr lang="en-US" sz="3000" b="0" i="0" u="none" strike="noStrike">
                <a:solidFill>
                  <a:srgbClr val="356E55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56E55"/>
                </a:solidFill>
                <a:ea typeface="Pretendard Bold"/>
              </a:rPr>
              <a:t>필요</a:t>
            </a:r>
          </a:p>
          <a:p>
            <a:pPr lvl="0" algn="l">
              <a:lnSpc>
                <a:spcPct val="116199"/>
              </a:lnSpc>
            </a:pPr>
            <a:endParaRPr lang="ko-KR" sz="3000" b="0" i="0" u="none" strike="noStrike">
              <a:solidFill>
                <a:srgbClr val="356E55"/>
              </a:solidFill>
              <a:ea typeface="Pretendard Bold"/>
            </a:endParaRP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FC1B4749-9C08-E868-7604-5C222A0B431B}"/>
              </a:ext>
            </a:extLst>
          </p:cNvPr>
          <p:cNvSpPr txBox="1"/>
          <p:nvPr/>
        </p:nvSpPr>
        <p:spPr>
          <a:xfrm>
            <a:off x="12890500" y="7251700"/>
            <a:ext cx="2006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356E55"/>
                </a:solidFill>
                <a:latin typeface="Pretendard SemiBold"/>
              </a:rPr>
              <a:t>06</a:t>
            </a:r>
          </a:p>
        </p:txBody>
      </p:sp>
      <p:sp>
        <p:nvSpPr>
          <p:cNvPr id="45" name="TextBox 24">
            <a:extLst>
              <a:ext uri="{FF2B5EF4-FFF2-40B4-BE49-F238E27FC236}">
                <a16:creationId xmlns:a16="http://schemas.microsoft.com/office/drawing/2014/main" id="{13A1667A-8177-924B-B3DB-46A2361F0C04}"/>
              </a:ext>
            </a:extLst>
          </p:cNvPr>
          <p:cNvSpPr txBox="1"/>
          <p:nvPr/>
        </p:nvSpPr>
        <p:spPr>
          <a:xfrm>
            <a:off x="13335000" y="8547100"/>
            <a:ext cx="3314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FFFFFF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다양한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인프라에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적용</a:t>
            </a:r>
            <a:r>
              <a:rPr lang="en-US" sz="2100" b="0" i="0" u="none" strike="noStrike" dirty="0">
                <a:solidFill>
                  <a:srgbClr val="356E55"/>
                </a:solidFill>
                <a:latin typeface="Pretendard ExtraLight"/>
              </a:rPr>
              <a:t> </a:t>
            </a:r>
            <a:r>
              <a:rPr lang="ko-KR" sz="2100" b="0" i="0" u="none" strike="noStrike" dirty="0">
                <a:solidFill>
                  <a:srgbClr val="356E55"/>
                </a:solidFill>
                <a:ea typeface="Pretendard ExtraLight"/>
              </a:rPr>
              <a:t>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727C1-7FB6-605E-D7A7-B99A1433F546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700" b="0" i="0" u="none" strike="noStrike" dirty="0">
                <a:solidFill>
                  <a:srgbClr val="356E55"/>
                </a:solidFill>
                <a:ea typeface="Pretendard ExtraBold"/>
              </a:rPr>
              <a:t>고객 요구사항</a:t>
            </a:r>
            <a:endParaRPr lang="ko-KR" sz="3700" b="0" i="0" u="none" strike="noStrike" dirty="0">
              <a:solidFill>
                <a:srgbClr val="356E55"/>
              </a:solidFill>
              <a:ea typeface="Pretendard ExtraBold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FCFF1C4-17BF-84AC-6207-B2378ED32091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56E55"/>
                </a:solidFill>
                <a:latin typeface="Pretendard SemiBold"/>
              </a:rPr>
              <a:t>1</a:t>
            </a:r>
            <a:endParaRPr lang="en-US" sz="3900" b="0" i="0" u="none" strike="noStrike" dirty="0">
              <a:solidFill>
                <a:srgbClr val="356E55"/>
              </a:solidFill>
              <a:latin typeface="Pretendard SemiBol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B65152-9DA0-43A7-6A93-D2DA2799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580DDC-7503-5647-97AC-58884AE89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EDAD358-DC06-232D-E1CC-497DAFDE92A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96050" y="3917950"/>
            <a:ext cx="5194300" cy="5194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 dirty="0">
                <a:solidFill>
                  <a:srgbClr val="356E55"/>
                </a:solidFill>
                <a:ea typeface="Pretendard ExtraBold"/>
              </a:rPr>
              <a:t>구현</a:t>
            </a:r>
            <a:r>
              <a:rPr lang="en-US" sz="3700" b="0" i="0" u="none" strike="noStrike" dirty="0">
                <a:solidFill>
                  <a:srgbClr val="356E55"/>
                </a:solidFill>
                <a:latin typeface="Pretendard ExtraBold"/>
              </a:rPr>
              <a:t> </a:t>
            </a:r>
            <a:r>
              <a:rPr lang="ko-KR" sz="3700" b="0" i="0" u="none" strike="noStrike" dirty="0">
                <a:solidFill>
                  <a:srgbClr val="356E55"/>
                </a:solidFill>
                <a:ea typeface="Pretendard ExtraBold"/>
              </a:rPr>
              <a:t>요구사항</a:t>
            </a:r>
            <a:r>
              <a:rPr lang="en-US" sz="3700" b="0" i="0" u="none" strike="noStrike" dirty="0">
                <a:solidFill>
                  <a:srgbClr val="356E55"/>
                </a:solidFill>
                <a:latin typeface="Pretendard ExtraBold"/>
              </a:rPr>
              <a:t> </a:t>
            </a:r>
            <a:r>
              <a:rPr lang="ko-KR" sz="3700" b="0" i="0" u="none" strike="noStrike" dirty="0">
                <a:solidFill>
                  <a:srgbClr val="356E55"/>
                </a:solidFill>
                <a:ea typeface="Pretendard ExtraBold"/>
              </a:rPr>
              <a:t>및</a:t>
            </a:r>
            <a:r>
              <a:rPr lang="en-US" sz="3700" b="0" i="0" u="none" strike="noStrike" dirty="0">
                <a:solidFill>
                  <a:srgbClr val="356E55"/>
                </a:solidFill>
                <a:latin typeface="Pretendard ExtraBold"/>
              </a:rPr>
              <a:t> </a:t>
            </a:r>
            <a:r>
              <a:rPr lang="ko-KR" sz="3700" b="0" i="0" u="none" strike="noStrike" dirty="0">
                <a:solidFill>
                  <a:srgbClr val="356E55"/>
                </a:solidFill>
                <a:ea typeface="Pretendard ExtraBold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 dirty="0">
                <a:solidFill>
                  <a:srgbClr val="356E55"/>
                </a:solidFill>
                <a:latin typeface="Pretendard SemiBold"/>
              </a:rPr>
              <a:t>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BF15E57-9A4B-50ED-D11E-92EF9841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0E71BBD7-FF07-5D74-A849-922CFE67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3517900" y="2197100"/>
            <a:ext cx="107569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83000"/>
              </a:lnSpc>
            </a:pPr>
            <a:r>
              <a:rPr lang="en-US" sz="6600" b="0" i="0" u="none" strike="noStrike">
                <a:solidFill>
                  <a:srgbClr val="3A4CA8"/>
                </a:solidFill>
                <a:latin typeface="Pretendard Bold"/>
              </a:rPr>
              <a:t>SIEM System</a:t>
            </a:r>
          </a:p>
        </p:txBody>
      </p:sp>
      <p:pic>
        <p:nvPicPr>
          <p:cNvPr id="31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000500"/>
            <a:ext cx="3492500" cy="3009900"/>
          </a:xfrm>
          <a:prstGeom prst="rect">
            <a:avLst/>
          </a:prstGeom>
        </p:spPr>
      </p:pic>
      <p:pic>
        <p:nvPicPr>
          <p:cNvPr id="3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400" y="4000500"/>
            <a:ext cx="3492500" cy="3009900"/>
          </a:xfrm>
          <a:prstGeom prst="rect">
            <a:avLst/>
          </a:prstGeom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00" y="4000500"/>
            <a:ext cx="3492500" cy="3009900"/>
          </a:xfrm>
          <a:prstGeom prst="rect">
            <a:avLst/>
          </a:prstGeom>
        </p:spPr>
      </p:pic>
      <p:pic>
        <p:nvPicPr>
          <p:cNvPr id="34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4000500"/>
            <a:ext cx="3492500" cy="3009900"/>
          </a:xfrm>
          <a:prstGeom prst="rect">
            <a:avLst/>
          </a:prstGeom>
        </p:spPr>
      </p:pic>
      <p:pic>
        <p:nvPicPr>
          <p:cNvPr id="35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0" y="4000500"/>
            <a:ext cx="3492500" cy="3009900"/>
          </a:xfrm>
          <a:prstGeom prst="rect">
            <a:avLst/>
          </a:prstGeom>
        </p:spPr>
      </p:pic>
      <p:pic>
        <p:nvPicPr>
          <p:cNvPr id="36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7785100"/>
            <a:ext cx="1612900" cy="1612900"/>
          </a:xfrm>
          <a:prstGeom prst="rect">
            <a:avLst/>
          </a:prstGeom>
        </p:spPr>
      </p:pic>
      <p:pic>
        <p:nvPicPr>
          <p:cNvPr id="37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7785100"/>
            <a:ext cx="1612900" cy="1612900"/>
          </a:xfrm>
          <a:prstGeom prst="rect">
            <a:avLst/>
          </a:prstGeom>
        </p:spPr>
      </p:pic>
      <p:pic>
        <p:nvPicPr>
          <p:cNvPr id="38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0" y="7785100"/>
            <a:ext cx="1587500" cy="1612900"/>
          </a:xfrm>
          <a:prstGeom prst="rect">
            <a:avLst/>
          </a:prstGeom>
        </p:spPr>
      </p:pic>
      <p:pic>
        <p:nvPicPr>
          <p:cNvPr id="39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0900" y="7734300"/>
            <a:ext cx="1612900" cy="1689100"/>
          </a:xfrm>
          <a:prstGeom prst="rect">
            <a:avLst/>
          </a:prstGeom>
        </p:spPr>
      </p:pic>
      <p:pic>
        <p:nvPicPr>
          <p:cNvPr id="40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24000" y="7404100"/>
            <a:ext cx="2184400" cy="2184400"/>
          </a:xfrm>
          <a:prstGeom prst="rect">
            <a:avLst/>
          </a:prstGeom>
        </p:spPr>
      </p:pic>
      <p:pic>
        <p:nvPicPr>
          <p:cNvPr id="41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6400" y="8115300"/>
            <a:ext cx="1333500" cy="1028700"/>
          </a:xfrm>
          <a:prstGeom prst="rect">
            <a:avLst/>
          </a:prstGeom>
        </p:spPr>
      </p:pic>
      <p:pic>
        <p:nvPicPr>
          <p:cNvPr id="42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9200" y="8064500"/>
            <a:ext cx="1333500" cy="10287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6900" y="8064500"/>
            <a:ext cx="1333500" cy="1028700"/>
          </a:xfrm>
          <a:prstGeom prst="rect">
            <a:avLst/>
          </a:prstGeom>
        </p:spPr>
      </p:pic>
      <p:pic>
        <p:nvPicPr>
          <p:cNvPr id="44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9700" y="8064500"/>
            <a:ext cx="1333500" cy="1028700"/>
          </a:xfrm>
          <a:prstGeom prst="rect">
            <a:avLst/>
          </a:prstGeom>
        </p:spPr>
      </p:pic>
      <p:sp>
        <p:nvSpPr>
          <p:cNvPr id="45" name="TextBox 21"/>
          <p:cNvSpPr txBox="1"/>
          <p:nvPr/>
        </p:nvSpPr>
        <p:spPr>
          <a:xfrm>
            <a:off x="1638300" y="5466773"/>
            <a:ext cx="32004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Guard Duty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를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활용하여</a:t>
            </a:r>
          </a:p>
          <a:p>
            <a:pPr lvl="0" algn="l">
              <a:lnSpc>
                <a:spcPct val="116199"/>
              </a:lnSpc>
            </a:pP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보안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위협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탐지</a:t>
            </a:r>
          </a:p>
        </p:txBody>
      </p:sp>
      <p:sp>
        <p:nvSpPr>
          <p:cNvPr id="46" name="TextBox 22"/>
          <p:cNvSpPr txBox="1"/>
          <p:nvPr/>
        </p:nvSpPr>
        <p:spPr>
          <a:xfrm>
            <a:off x="1651000" y="4876800"/>
            <a:ext cx="18034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100" b="0" i="0" u="none" strike="noStrike" spc="-100" dirty="0">
                <a:solidFill>
                  <a:srgbClr val="000000"/>
                </a:solidFill>
                <a:ea typeface="Pretendard Medium"/>
              </a:rPr>
              <a:t>위협</a:t>
            </a:r>
            <a:r>
              <a:rPr lang="en-US" sz="21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100" b="0" i="0" u="none" strike="noStrike" spc="-100" dirty="0">
                <a:solidFill>
                  <a:srgbClr val="000000"/>
                </a:solidFill>
                <a:ea typeface="Pretendard Medium"/>
              </a:rPr>
              <a:t>탐지</a:t>
            </a:r>
          </a:p>
        </p:txBody>
      </p:sp>
      <p:sp>
        <p:nvSpPr>
          <p:cNvPr id="47" name="TextBox 24"/>
          <p:cNvSpPr txBox="1"/>
          <p:nvPr/>
        </p:nvSpPr>
        <p:spPr>
          <a:xfrm>
            <a:off x="4876800" y="5466773"/>
            <a:ext cx="32004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Security Hub</a:t>
            </a:r>
            <a:r>
              <a:rPr lang="ko-KR" sz="1900" b="0" i="0" u="none" strike="noStrike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에</a:t>
            </a:r>
          </a:p>
          <a:p>
            <a:pPr lvl="0" algn="l">
              <a:lnSpc>
                <a:spcPct val="1161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보안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위협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통합</a:t>
            </a:r>
          </a:p>
        </p:txBody>
      </p:sp>
      <p:sp>
        <p:nvSpPr>
          <p:cNvPr id="48" name="TextBox 25"/>
          <p:cNvSpPr txBox="1"/>
          <p:nvPr/>
        </p:nvSpPr>
        <p:spPr>
          <a:xfrm>
            <a:off x="4902200" y="4876800"/>
            <a:ext cx="18034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통합</a:t>
            </a:r>
          </a:p>
        </p:txBody>
      </p:sp>
      <p:sp>
        <p:nvSpPr>
          <p:cNvPr id="49" name="TextBox 27"/>
          <p:cNvSpPr txBox="1"/>
          <p:nvPr/>
        </p:nvSpPr>
        <p:spPr>
          <a:xfrm>
            <a:off x="8077200" y="5448300"/>
            <a:ext cx="32004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Cloud Watch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와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같은</a:t>
            </a:r>
          </a:p>
          <a:p>
            <a:pPr lvl="0" algn="l">
              <a:lnSpc>
                <a:spcPct val="116199"/>
              </a:lnSpc>
            </a:pP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모니터링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1900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도구를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사용</a:t>
            </a:r>
          </a:p>
        </p:txBody>
      </p:sp>
      <p:sp>
        <p:nvSpPr>
          <p:cNvPr id="50" name="TextBox 28"/>
          <p:cNvSpPr txBox="1"/>
          <p:nvPr/>
        </p:nvSpPr>
        <p:spPr>
          <a:xfrm>
            <a:off x="8051800" y="4876800"/>
            <a:ext cx="18034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Pretendard Medium"/>
              </a:rPr>
              <a:t>모니터링</a:t>
            </a:r>
          </a:p>
        </p:txBody>
      </p:sp>
      <p:sp>
        <p:nvSpPr>
          <p:cNvPr id="51" name="TextBox 30"/>
          <p:cNvSpPr txBox="1"/>
          <p:nvPr/>
        </p:nvSpPr>
        <p:spPr>
          <a:xfrm>
            <a:off x="11264900" y="5466773"/>
            <a:ext cx="32004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Amazon</a:t>
            </a:r>
            <a:r>
              <a:rPr lang="en-US" sz="1900" b="0" i="0" u="none" strike="noStrike" spc="-100" dirty="0">
                <a:solidFill>
                  <a:srgbClr val="FFFFFF"/>
                </a:solidFill>
                <a:latin typeface="Pretendard Thin"/>
              </a:rPr>
              <a:t> </a:t>
            </a:r>
            <a:r>
              <a:rPr lang="en-US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SNS</a:t>
            </a:r>
            <a:r>
              <a:rPr lang="ko-KR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를</a:t>
            </a:r>
            <a:r>
              <a:rPr lang="en-US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활용하여</a:t>
            </a:r>
          </a:p>
          <a:p>
            <a:pPr lvl="0" algn="l">
              <a:lnSpc>
                <a:spcPct val="116199"/>
              </a:lnSpc>
            </a:pPr>
            <a:r>
              <a:rPr lang="ko-KR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보안</a:t>
            </a:r>
            <a:r>
              <a:rPr lang="en-US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위협</a:t>
            </a:r>
            <a:r>
              <a:rPr lang="en-US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감지</a:t>
            </a:r>
            <a:r>
              <a:rPr lang="en-US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FFFFFF"/>
                </a:solidFill>
                <a:latin typeface="Pretendard Medium" panose="020B0600000101010101" charset="-127"/>
                <a:ea typeface="Pretendard Medium" panose="020B0600000101010101" charset="-127"/>
              </a:rPr>
              <a:t>알림</a:t>
            </a:r>
          </a:p>
        </p:txBody>
      </p:sp>
      <p:sp>
        <p:nvSpPr>
          <p:cNvPr id="52" name="TextBox 31"/>
          <p:cNvSpPr txBox="1"/>
          <p:nvPr/>
        </p:nvSpPr>
        <p:spPr>
          <a:xfrm>
            <a:off x="11315700" y="4876800"/>
            <a:ext cx="18034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1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차</a:t>
            </a:r>
            <a:r>
              <a:rPr lang="en-US" sz="2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0" i="0" u="none" strike="noStrike" spc="-100">
                <a:solidFill>
                  <a:srgbClr val="FFFFFF"/>
                </a:solidFill>
                <a:ea typeface="Pretendard Medium"/>
              </a:rPr>
              <a:t>대응</a:t>
            </a:r>
          </a:p>
        </p:txBody>
      </p:sp>
      <p:sp>
        <p:nvSpPr>
          <p:cNvPr id="53" name="TextBox 33"/>
          <p:cNvSpPr txBox="1"/>
          <p:nvPr/>
        </p:nvSpPr>
        <p:spPr>
          <a:xfrm>
            <a:off x="14554200" y="5466773"/>
            <a:ext cx="32004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900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내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보안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감사</a:t>
            </a:r>
            <a:r>
              <a:rPr lang="en-US" alt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팀이</a:t>
            </a:r>
            <a:endParaRPr lang="en-US" altLang="ko-KR" sz="1900" spc="-100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보안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위협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대응</a:t>
            </a:r>
          </a:p>
        </p:txBody>
      </p:sp>
      <p:sp>
        <p:nvSpPr>
          <p:cNvPr id="54" name="TextBox 34"/>
          <p:cNvSpPr txBox="1"/>
          <p:nvPr/>
        </p:nvSpPr>
        <p:spPr>
          <a:xfrm>
            <a:off x="14503400" y="4876800"/>
            <a:ext cx="18034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100" b="0" i="0" u="none" strike="noStrike" spc="-100" dirty="0">
                <a:solidFill>
                  <a:srgbClr val="000000"/>
                </a:solidFill>
                <a:latin typeface="Pretendard Medium"/>
              </a:rPr>
              <a:t>2</a:t>
            </a:r>
            <a:r>
              <a:rPr lang="ko-KR" sz="2100" b="0" i="0" u="none" strike="noStrike" spc="-100" dirty="0">
                <a:solidFill>
                  <a:srgbClr val="000000"/>
                </a:solidFill>
                <a:ea typeface="Pretendard Medium"/>
              </a:rPr>
              <a:t>차</a:t>
            </a:r>
            <a:r>
              <a:rPr lang="en-US" sz="21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100" b="0" i="0" u="none" strike="noStrike" spc="-100" dirty="0">
                <a:solidFill>
                  <a:srgbClr val="000000"/>
                </a:solidFill>
                <a:ea typeface="Pretendard Medium"/>
              </a:rPr>
              <a:t>대응</a:t>
            </a:r>
          </a:p>
        </p:txBody>
      </p:sp>
      <p:sp>
        <p:nvSpPr>
          <p:cNvPr id="55" name="TextBox 35"/>
          <p:cNvSpPr txBox="1"/>
          <p:nvPr/>
        </p:nvSpPr>
        <p:spPr>
          <a:xfrm>
            <a:off x="3822700" y="3327400"/>
            <a:ext cx="104267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000000"/>
                </a:solidFill>
                <a:latin typeface="Pretendard SemiBold"/>
              </a:rPr>
              <a:t>Security Information and Event Management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>
            <a:extLst>
              <a:ext uri="{FF2B5EF4-FFF2-40B4-BE49-F238E27FC236}">
                <a16:creationId xmlns:a16="http://schemas.microsoft.com/office/drawing/2014/main" id="{104BBC98-6BD4-4AEC-F6B8-E1801D0CE2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0500" y="1943100"/>
            <a:ext cx="14084300" cy="7696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>
            <a:off x="330200" y="1778000"/>
            <a:ext cx="17576800" cy="830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2324100"/>
            <a:ext cx="10210800" cy="69564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 dirty="0">
                <a:solidFill>
                  <a:srgbClr val="366E55"/>
                </a:solidFill>
                <a:ea typeface="Pretendard ExtraBold"/>
              </a:rPr>
              <a:t>아키텍처</a:t>
            </a:r>
            <a:r>
              <a:rPr lang="en-US" sz="3700" b="0" i="0" u="none" strike="noStrike" dirty="0">
                <a:solidFill>
                  <a:srgbClr val="366E55"/>
                </a:solidFill>
                <a:latin typeface="Pretendard ExtraBold"/>
              </a:rPr>
              <a:t> </a:t>
            </a:r>
            <a:r>
              <a:rPr lang="ko-KR" sz="3700" b="0" i="0" u="none" strike="noStrike" dirty="0">
                <a:solidFill>
                  <a:srgbClr val="366E55"/>
                </a:solidFill>
                <a:ea typeface="Pretendard Extra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C458A256-C26C-08A5-338C-E285F6831B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953000" y="1930400"/>
            <a:ext cx="7581900" cy="7442200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11744708-1E9B-09B8-DDAE-CC8D14CBE535}"/>
              </a:ext>
            </a:extLst>
          </p:cNvPr>
          <p:cNvSpPr txBox="1"/>
          <p:nvPr/>
        </p:nvSpPr>
        <p:spPr>
          <a:xfrm>
            <a:off x="3670300" y="4610100"/>
            <a:ext cx="9842500" cy="2019300"/>
          </a:xfrm>
          <a:prstGeom prst="rect">
            <a:avLst/>
          </a:prstGeom>
          <a:effectLst>
            <a:outerShdw dist="72038" dir="13500000">
              <a:srgbClr val="EEEEEE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1300" b="0" i="0" u="none" strike="noStrike">
                <a:solidFill>
                  <a:srgbClr val="356E55"/>
                </a:solidFill>
                <a:latin typeface="Pretendard ExtraBold"/>
              </a:rPr>
              <a:t>WAF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68B78AE-CB82-1840-F9FF-ECB87032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408AD6-656F-1A1E-404E-1ECAF4772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CA8AFBB-4AB3-D7C3-C9D5-F1C99C792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AD13866-70A3-FB21-C15D-B8518B27ADCC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-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WAF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CF63D4D-A95D-F991-B6C9-2ED285E22DBD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655B27-0261-42C4-A544-D40A7C2C68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953000" y="1930400"/>
            <a:ext cx="7581900" cy="7442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92BE9A-4802-009D-4497-87FCF682B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49500"/>
            <a:ext cx="8750300" cy="6642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AB1A4D1-AD69-98ED-15DA-59CB86CB4ED7}"/>
              </a:ext>
            </a:extLst>
          </p:cNvPr>
          <p:cNvSpPr txBox="1"/>
          <p:nvPr/>
        </p:nvSpPr>
        <p:spPr>
          <a:xfrm>
            <a:off x="10045700" y="1892300"/>
            <a:ext cx="79248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356E55"/>
                </a:solidFill>
                <a:latin typeface="Pretendard SemiBold"/>
              </a:rPr>
              <a:t>WAF </a:t>
            </a:r>
            <a:r>
              <a:rPr lang="ko-KR" sz="3500" b="0" i="0" u="none" strike="noStrike">
                <a:solidFill>
                  <a:srgbClr val="356E55"/>
                </a:solidFill>
                <a:ea typeface="Pretendard SemiBold"/>
              </a:rPr>
              <a:t>로그</a:t>
            </a:r>
            <a:r>
              <a:rPr lang="en-US" sz="3500" b="0" i="0" u="none" strike="noStrike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356E55"/>
                </a:solidFill>
                <a:ea typeface="Pretendard SemiBold"/>
              </a:rPr>
              <a:t>활용</a:t>
            </a:r>
            <a:r>
              <a:rPr lang="en-US" sz="3500" b="0" i="0" u="none" strike="noStrike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356E55"/>
                </a:solidFill>
                <a:ea typeface="Pretendard SemiBold"/>
              </a:rPr>
              <a:t>대시보드</a:t>
            </a:r>
            <a:r>
              <a:rPr lang="en-US" sz="3500" b="0" i="0" u="none" strike="noStrike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356E55"/>
                </a:solidFill>
                <a:ea typeface="Pretendard SemiBold"/>
              </a:rPr>
              <a:t>및</a:t>
            </a:r>
            <a:r>
              <a:rPr lang="en-US" sz="3500" b="0" i="0" u="none" strike="noStrike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356E55"/>
                </a:solidFill>
                <a:ea typeface="Pretendard SemiBold"/>
              </a:rPr>
              <a:t>조건</a:t>
            </a:r>
            <a:r>
              <a:rPr lang="en-US" sz="3500" b="0" i="0" u="none" strike="noStrike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356E55"/>
                </a:solidFill>
                <a:ea typeface="Pretendard SemiBold"/>
              </a:rPr>
              <a:t>알림</a:t>
            </a:r>
            <a:r>
              <a:rPr lang="en-US" sz="3500" b="0" i="0" u="none" strike="noStrike">
                <a:solidFill>
                  <a:srgbClr val="356E55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356E55"/>
                </a:solidFill>
                <a:ea typeface="Pretendard SemiBold"/>
              </a:rPr>
              <a:t>전송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0A66E37-4130-C6E9-CB3C-2B164CD4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74BFDA0-451B-0E79-00E4-B1F997C57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BE4F4133-2054-C1EC-3F4A-91583D213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68AE1DC0-D6AD-4927-9C61-3DB44BF40774}"/>
              </a:ext>
            </a:extLst>
          </p:cNvPr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솔루션 구성 </a:t>
            </a:r>
            <a:r>
              <a:rPr lang="en-US" altLang="ko-KR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-</a:t>
            </a:r>
            <a:r>
              <a:rPr lang="ko-KR" altLang="en-US" sz="3700" u="none" strike="noStrike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r>
              <a:rPr lang="en-US" altLang="ko-KR" sz="3700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WAF</a:t>
            </a:r>
            <a:endParaRPr lang="ko-KR" sz="3700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B21539F-D30F-3241-DBA8-815B65C58ED9}"/>
              </a:ext>
            </a:extLst>
          </p:cNvPr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62381EF-0034-8AC7-3B31-BC7101C8FB0F}"/>
              </a:ext>
            </a:extLst>
          </p:cNvPr>
          <p:cNvSpPr txBox="1"/>
          <p:nvPr/>
        </p:nvSpPr>
        <p:spPr>
          <a:xfrm>
            <a:off x="10744200" y="3185391"/>
            <a:ext cx="5803900" cy="567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4000" b="1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악의적인 </a:t>
            </a:r>
            <a:r>
              <a:rPr lang="en-US" altLang="ko-KR" sz="4000" b="1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IP </a:t>
            </a:r>
            <a:r>
              <a:rPr lang="ko-KR" altLang="en-US" sz="4000" b="1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접근 차단</a:t>
            </a:r>
            <a:endParaRPr lang="en-US" sz="40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sz="40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4000" b="1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비정상적인 트래픽 패턴 식별</a:t>
            </a:r>
            <a:endParaRPr lang="en-US" altLang="ko-KR" sz="40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16199"/>
              </a:lnSpc>
            </a:pPr>
            <a:endParaRPr lang="ko-KR" sz="40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4000" b="1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잠재적인 보안 위협 식별 및 대응</a:t>
            </a:r>
            <a:endParaRPr lang="ko-KR" sz="40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16199"/>
              </a:lnSpc>
            </a:pPr>
            <a:endParaRPr lang="ko-KR" sz="40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4000" b="1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정밀한 제어</a:t>
            </a:r>
            <a:endParaRPr lang="ko-KR" sz="40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16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1421</Words>
  <Application>Microsoft Macintosh PowerPoint</Application>
  <PresentationFormat>사용자 지정</PresentationFormat>
  <Paragraphs>374</Paragraphs>
  <Slides>48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2" baseType="lpstr">
      <vt:lpstr>Pretendard Thin</vt:lpstr>
      <vt:lpstr>Pretendard SemiBold</vt:lpstr>
      <vt:lpstr>Freesentation 7 Bold</vt:lpstr>
      <vt:lpstr>Freesentation 6 SemiBold</vt:lpstr>
      <vt:lpstr>Calibri</vt:lpstr>
      <vt:lpstr>Aptos</vt:lpstr>
      <vt:lpstr>Pretendard ExtraLight</vt:lpstr>
      <vt:lpstr>Pretendard Bold</vt:lpstr>
      <vt:lpstr>Freesentation 4 Regular</vt:lpstr>
      <vt:lpstr>Arial</vt:lpstr>
      <vt:lpstr>Pretendard Medium</vt:lpstr>
      <vt:lpstr>Freesentation 8 ExtraBold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최민영</cp:lastModifiedBy>
  <cp:revision>95</cp:revision>
  <dcterms:created xsi:type="dcterms:W3CDTF">2006-08-16T00:00:00Z</dcterms:created>
  <dcterms:modified xsi:type="dcterms:W3CDTF">2024-06-22T04:08:11Z</dcterms:modified>
</cp:coreProperties>
</file>